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</p:sldMasterIdLst>
  <p:notesMasterIdLst>
    <p:notesMasterId r:id="rId44"/>
  </p:notesMasterIdLst>
  <p:sldIdLst>
    <p:sldId id="256" r:id="rId2"/>
    <p:sldId id="1130" r:id="rId3"/>
    <p:sldId id="1175" r:id="rId4"/>
    <p:sldId id="1176" r:id="rId5"/>
    <p:sldId id="262" r:id="rId6"/>
    <p:sldId id="1087" r:id="rId7"/>
    <p:sldId id="1113" r:id="rId8"/>
    <p:sldId id="1114" r:id="rId9"/>
    <p:sldId id="1115" r:id="rId10"/>
    <p:sldId id="1116" r:id="rId11"/>
    <p:sldId id="1117" r:id="rId12"/>
    <p:sldId id="1118" r:id="rId13"/>
    <p:sldId id="1177" r:id="rId14"/>
    <p:sldId id="1121" r:id="rId15"/>
    <p:sldId id="1099" r:id="rId16"/>
    <p:sldId id="1119" r:id="rId17"/>
    <p:sldId id="1122" r:id="rId18"/>
    <p:sldId id="1120" r:id="rId19"/>
    <p:sldId id="1123" r:id="rId20"/>
    <p:sldId id="1131" r:id="rId21"/>
    <p:sldId id="1132" r:id="rId22"/>
    <p:sldId id="1129" r:id="rId23"/>
    <p:sldId id="1136" r:id="rId24"/>
    <p:sldId id="1134" r:id="rId25"/>
    <p:sldId id="1179" r:id="rId26"/>
    <p:sldId id="265" r:id="rId27"/>
    <p:sldId id="1089" r:id="rId28"/>
    <p:sldId id="1100" r:id="rId29"/>
    <p:sldId id="266" r:id="rId30"/>
    <p:sldId id="267" r:id="rId31"/>
    <p:sldId id="1174" r:id="rId32"/>
    <p:sldId id="268" r:id="rId33"/>
    <p:sldId id="1178" r:id="rId34"/>
    <p:sldId id="1094" r:id="rId35"/>
    <p:sldId id="1090" r:id="rId36"/>
    <p:sldId id="1092" r:id="rId37"/>
    <p:sldId id="1093" r:id="rId38"/>
    <p:sldId id="1095" r:id="rId39"/>
    <p:sldId id="1096" r:id="rId40"/>
    <p:sldId id="1101" r:id="rId41"/>
    <p:sldId id="1097" r:id="rId42"/>
    <p:sldId id="108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5E4E"/>
    <a:srgbClr val="81553C"/>
    <a:srgbClr val="F91B8F"/>
    <a:srgbClr val="C8C6C7"/>
    <a:srgbClr val="A7CDE2"/>
    <a:srgbClr val="C1BFC0"/>
    <a:srgbClr val="F3E4C7"/>
    <a:srgbClr val="FFD875"/>
    <a:srgbClr val="FF3399"/>
    <a:srgbClr val="5678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65D460-FA8A-EC2C-C87B-E4B4B9194350}" v="14" dt="2024-07-11T17:20:09.544"/>
    <p1510:client id="{84F49F03-F4C9-11E6-5B67-D0513326C7DF}" v="8" dt="2024-07-11T17:24:08.0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6" autoAdjust="0"/>
    <p:restoredTop sz="94088" autoAdjust="0"/>
  </p:normalViewPr>
  <p:slideViewPr>
    <p:cSldViewPr snapToGrid="0">
      <p:cViewPr varScale="1">
        <p:scale>
          <a:sx n="105" d="100"/>
          <a:sy n="105" d="100"/>
        </p:scale>
        <p:origin x="57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B3383-5AB4-45AB-ACE7-21E41B657C15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4F6CC-8626-4CEC-8EC9-3B4E354A4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06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4F6CC-8626-4CEC-8EC9-3B4E354A417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01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4F6CC-8626-4CEC-8EC9-3B4E354A417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9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4F6CC-8626-4CEC-8EC9-3B4E354A417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09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99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99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3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2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290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7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57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21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68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33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3999" y="1537671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864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53" r:id="rId6"/>
    <p:sldLayoutId id="2147483749" r:id="rId7"/>
    <p:sldLayoutId id="2147483750" r:id="rId8"/>
    <p:sldLayoutId id="2147483751" r:id="rId9"/>
    <p:sldLayoutId id="2147483752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12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18" Type="http://schemas.openxmlformats.org/officeDocument/2006/relationships/image" Target="../media/image56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17" Type="http://schemas.openxmlformats.org/officeDocument/2006/relationships/image" Target="../media/image55.svg"/><Relationship Id="rId2" Type="http://schemas.openxmlformats.org/officeDocument/2006/relationships/image" Target="../media/image42.jpe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microsoft.com/office/2007/relationships/hdphoto" Target="../media/hdphoto4.wdp"/><Relationship Id="rId5" Type="http://schemas.openxmlformats.org/officeDocument/2006/relationships/image" Target="../media/image45.png"/><Relationship Id="rId15" Type="http://schemas.microsoft.com/office/2007/relationships/hdphoto" Target="../media/hdphoto5.wdp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0.png"/><Relationship Id="rId3" Type="http://schemas.openxmlformats.org/officeDocument/2006/relationships/image" Target="../media/image42.jpeg"/><Relationship Id="rId7" Type="http://schemas.openxmlformats.org/officeDocument/2006/relationships/image" Target="../media/image44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60.png"/><Relationship Id="rId5" Type="http://schemas.openxmlformats.org/officeDocument/2006/relationships/image" Target="../media/image46.png"/><Relationship Id="rId15" Type="http://schemas.openxmlformats.org/officeDocument/2006/relationships/image" Target="../media/image62.png"/><Relationship Id="rId10" Type="http://schemas.openxmlformats.org/officeDocument/2006/relationships/image" Target="../media/image59.png"/><Relationship Id="rId4" Type="http://schemas.openxmlformats.org/officeDocument/2006/relationships/image" Target="../media/image43.png"/><Relationship Id="rId9" Type="http://schemas.openxmlformats.org/officeDocument/2006/relationships/image" Target="../media/image58.png"/><Relationship Id="rId14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2.jpe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10" Type="http://schemas.openxmlformats.org/officeDocument/2006/relationships/image" Target="../media/image73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4.png"/><Relationship Id="rId7" Type="http://schemas.openxmlformats.org/officeDocument/2006/relationships/image" Target="../media/image6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3.png"/><Relationship Id="rId4" Type="http://schemas.openxmlformats.org/officeDocument/2006/relationships/image" Target="../media/image66.jpeg"/><Relationship Id="rId9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3" Type="http://schemas.openxmlformats.org/officeDocument/2006/relationships/image" Target="../media/image42.jpeg"/><Relationship Id="rId21" Type="http://schemas.openxmlformats.org/officeDocument/2006/relationships/image" Target="../media/image83.png"/><Relationship Id="rId7" Type="http://schemas.openxmlformats.org/officeDocument/2006/relationships/image" Target="../media/image67.png"/><Relationship Id="rId12" Type="http://schemas.openxmlformats.org/officeDocument/2006/relationships/image" Target="../media/image58.png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8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4.png"/><Relationship Id="rId5" Type="http://schemas.openxmlformats.org/officeDocument/2006/relationships/image" Target="../media/image65.png"/><Relationship Id="rId15" Type="http://schemas.openxmlformats.org/officeDocument/2006/relationships/image" Target="../media/image77.png"/><Relationship Id="rId23" Type="http://schemas.openxmlformats.org/officeDocument/2006/relationships/image" Target="../media/image85.png"/><Relationship Id="rId10" Type="http://schemas.openxmlformats.org/officeDocument/2006/relationships/image" Target="../media/image70.png"/><Relationship Id="rId19" Type="http://schemas.openxmlformats.org/officeDocument/2006/relationships/image" Target="../media/image81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6.png"/><Relationship Id="rId22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Relationship Id="rId9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24AA0-BEA4-40D4-1DD8-006BA129F9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" y="762006"/>
            <a:ext cx="5948805" cy="6095979"/>
          </a:xfrm>
          <a:custGeom>
            <a:avLst/>
            <a:gdLst/>
            <a:ahLst/>
            <a:cxnLst/>
            <a:rect l="l" t="t" r="r" b="b"/>
            <a:pathLst>
              <a:path w="5948805" h="6095979">
                <a:moveTo>
                  <a:pt x="1573832" y="765"/>
                </a:moveTo>
                <a:cubicBezTo>
                  <a:pt x="1940190" y="-10734"/>
                  <a:pt x="2329345" y="109280"/>
                  <a:pt x="2734663" y="238687"/>
                </a:cubicBezTo>
                <a:cubicBezTo>
                  <a:pt x="4118244" y="680647"/>
                  <a:pt x="5296697" y="1302752"/>
                  <a:pt x="5668316" y="3639516"/>
                </a:cubicBezTo>
                <a:cubicBezTo>
                  <a:pt x="5788298" y="4393559"/>
                  <a:pt x="5890546" y="5142244"/>
                  <a:pt x="5937022" y="5865869"/>
                </a:cubicBezTo>
                <a:lnTo>
                  <a:pt x="5948805" y="6095979"/>
                </a:lnTo>
                <a:lnTo>
                  <a:pt x="0" y="6095979"/>
                </a:lnTo>
                <a:lnTo>
                  <a:pt x="0" y="1621672"/>
                </a:lnTo>
                <a:lnTo>
                  <a:pt x="36310" y="1518814"/>
                </a:lnTo>
                <a:cubicBezTo>
                  <a:pt x="109805" y="1321982"/>
                  <a:pt x="192755" y="1133640"/>
                  <a:pt x="287891" y="956872"/>
                </a:cubicBezTo>
                <a:cubicBezTo>
                  <a:pt x="669453" y="247734"/>
                  <a:pt x="1102800" y="15549"/>
                  <a:pt x="1573832" y="765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47DB6CD-8E9E-4643-B3B6-01BD80429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23838" y="538152"/>
            <a:ext cx="6095989" cy="654368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E9CA74-293B-B290-1A80-127C81922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1418" y="1441442"/>
            <a:ext cx="6880582" cy="1524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8800" dirty="0">
                <a:solidFill>
                  <a:schemeClr val="tx1"/>
                </a:solidFill>
                <a:latin typeface="+mj-lt"/>
              </a:rPr>
              <a:t>WEEKEND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8800" dirty="0">
                <a:solidFill>
                  <a:schemeClr val="tx1"/>
                </a:solidFill>
                <a:latin typeface="+mj-lt"/>
              </a:rPr>
              <a:t>MEAL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8800" dirty="0">
                <a:solidFill>
                  <a:schemeClr val="tx1"/>
                </a:solidFill>
                <a:latin typeface="+mj-lt"/>
              </a:rPr>
              <a:t>SERVICE</a:t>
            </a:r>
          </a:p>
        </p:txBody>
      </p:sp>
      <p:pic>
        <p:nvPicPr>
          <p:cNvPr id="9" name="Picture 8" descr="A black and orange logo&#10;&#10;Description automatically generated">
            <a:extLst>
              <a:ext uri="{FF2B5EF4-FFF2-40B4-BE49-F238E27FC236}">
                <a16:creationId xmlns:a16="http://schemas.microsoft.com/office/drawing/2014/main" id="{35ED92E0-E4BE-3457-664B-21221B5689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021" y="1256026"/>
            <a:ext cx="2154005" cy="3708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29A9C6-955C-C4E6-B01A-1C675E53353F}"/>
              </a:ext>
            </a:extLst>
          </p:cNvPr>
          <p:cNvSpPr txBox="1"/>
          <p:nvPr/>
        </p:nvSpPr>
        <p:spPr>
          <a:xfrm>
            <a:off x="6851509" y="5416558"/>
            <a:ext cx="3800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FOR SATURDAY PROGRAM STAFF</a:t>
            </a:r>
          </a:p>
        </p:txBody>
      </p:sp>
    </p:spTree>
    <p:extLst>
      <p:ext uri="{BB962C8B-B14F-4D97-AF65-F5344CB8AC3E}">
        <p14:creationId xmlns:p14="http://schemas.microsoft.com/office/powerpoint/2010/main" val="1279052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09C12-BA91-CAE5-09E4-685215396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E31AA36-8A19-DAD5-CB5C-129385656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" b="2700"/>
          <a:stretch/>
        </p:blipFill>
        <p:spPr>
          <a:xfrm>
            <a:off x="5234834" y="1731814"/>
            <a:ext cx="5758269" cy="4195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8345EAD3-7F22-2E5B-4CB5-0B1B6C325B1B}"/>
              </a:ext>
            </a:extLst>
          </p:cNvPr>
          <p:cNvGrpSpPr/>
          <p:nvPr/>
        </p:nvGrpSpPr>
        <p:grpSpPr>
          <a:xfrm>
            <a:off x="740407" y="1635348"/>
            <a:ext cx="10117108" cy="2780844"/>
            <a:chOff x="1279200" y="3577584"/>
            <a:chExt cx="10117108" cy="2780844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BC64F4A8-6BC9-BECE-E766-1A4E0E069963}"/>
                </a:ext>
              </a:extLst>
            </p:cNvPr>
            <p:cNvSpPr/>
            <p:nvPr/>
          </p:nvSpPr>
          <p:spPr>
            <a:xfrm>
              <a:off x="5997779" y="6203259"/>
              <a:ext cx="5398529" cy="155169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DADAD4B-AFFE-6488-6842-D337C2CE2E46}"/>
                </a:ext>
              </a:extLst>
            </p:cNvPr>
            <p:cNvCxnSpPr>
              <a:cxnSpLocks/>
            </p:cNvCxnSpPr>
            <p:nvPr/>
          </p:nvCxnSpPr>
          <p:spPr>
            <a:xfrm>
              <a:off x="4540454" y="5453023"/>
              <a:ext cx="1542813" cy="740902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87ABCA2-A681-A8C8-11C0-898D78FCE95B}"/>
                </a:ext>
              </a:extLst>
            </p:cNvPr>
            <p:cNvSpPr txBox="1"/>
            <p:nvPr/>
          </p:nvSpPr>
          <p:spPr>
            <a:xfrm>
              <a:off x="1279200" y="3577584"/>
              <a:ext cx="366279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entury Gothic" panose="020B0502020202020204" pitchFamily="34" charset="0"/>
                </a:rPr>
                <a:t>At the end of service, Saturday Program Staff will record the total attendance and total children served reimbursable meals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497CA65-674B-C534-A043-4B3578F47E0C}"/>
              </a:ext>
            </a:extLst>
          </p:cNvPr>
          <p:cNvGrpSpPr/>
          <p:nvPr/>
        </p:nvGrpSpPr>
        <p:grpSpPr>
          <a:xfrm>
            <a:off x="-347891" y="4297394"/>
            <a:ext cx="16280778" cy="6406444"/>
            <a:chOff x="-347891" y="4297394"/>
            <a:chExt cx="16280778" cy="6406444"/>
          </a:xfrm>
        </p:grpSpPr>
        <p:pic>
          <p:nvPicPr>
            <p:cNvPr id="27" name="Picture 26" descr="Abstract Colorful Blob Shapes Element Design. 14273466 PNG">
              <a:extLst>
                <a:ext uri="{FF2B5EF4-FFF2-40B4-BE49-F238E27FC236}">
                  <a16:creationId xmlns:a16="http://schemas.microsoft.com/office/drawing/2014/main" id="{4BE3B9F2-74E2-2AC4-926B-16969AE726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358815">
              <a:off x="9422662" y="4193613"/>
              <a:ext cx="6406444" cy="6614006"/>
            </a:xfrm>
            <a:custGeom>
              <a:avLst/>
              <a:gdLst>
                <a:gd name="connsiteX0" fmla="*/ 0 w 6406444"/>
                <a:gd name="connsiteY0" fmla="*/ 5907441 h 6614006"/>
                <a:gd name="connsiteX1" fmla="*/ 512977 w 6406444"/>
                <a:gd name="connsiteY1" fmla="*/ 6614006 h 6614006"/>
                <a:gd name="connsiteX2" fmla="*/ 0 w 6406444"/>
                <a:gd name="connsiteY2" fmla="*/ 6614006 h 6614006"/>
                <a:gd name="connsiteX3" fmla="*/ 46023 w 6406444"/>
                <a:gd name="connsiteY3" fmla="*/ 0 h 6614006"/>
                <a:gd name="connsiteX4" fmla="*/ 0 w 6406444"/>
                <a:gd name="connsiteY4" fmla="*/ 33414 h 6614006"/>
                <a:gd name="connsiteX5" fmla="*/ 0 w 6406444"/>
                <a:gd name="connsiteY5" fmla="*/ 0 h 6614006"/>
                <a:gd name="connsiteX6" fmla="*/ 6406443 w 6406444"/>
                <a:gd name="connsiteY6" fmla="*/ 6254340 h 6614006"/>
                <a:gd name="connsiteX7" fmla="*/ 6406443 w 6406444"/>
                <a:gd name="connsiteY7" fmla="*/ 6614005 h 6614006"/>
                <a:gd name="connsiteX8" fmla="*/ 6398277 w 6406444"/>
                <a:gd name="connsiteY8" fmla="*/ 6614005 h 6614006"/>
                <a:gd name="connsiteX9" fmla="*/ 6230104 w 6406444"/>
                <a:gd name="connsiteY9" fmla="*/ 6382366 h 6614006"/>
                <a:gd name="connsiteX10" fmla="*/ 6406444 w 6406444"/>
                <a:gd name="connsiteY10" fmla="*/ 0 h 6614006"/>
                <a:gd name="connsiteX11" fmla="*/ 6406444 w 6406444"/>
                <a:gd name="connsiteY11" fmla="*/ 369039 h 6614006"/>
                <a:gd name="connsiteX12" fmla="*/ 3432104 w 6406444"/>
                <a:gd name="connsiteY12" fmla="*/ 2528457 h 6614006"/>
                <a:gd name="connsiteX13" fmla="*/ 1596403 w 6406444"/>
                <a:gd name="connsiteY13" fmla="*/ 0 h 66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06444" h="6614006">
                  <a:moveTo>
                    <a:pt x="0" y="5907441"/>
                  </a:moveTo>
                  <a:lnTo>
                    <a:pt x="512977" y="6614006"/>
                  </a:lnTo>
                  <a:lnTo>
                    <a:pt x="0" y="6614006"/>
                  </a:lnTo>
                  <a:close/>
                  <a:moveTo>
                    <a:pt x="46023" y="0"/>
                  </a:moveTo>
                  <a:lnTo>
                    <a:pt x="0" y="33414"/>
                  </a:lnTo>
                  <a:lnTo>
                    <a:pt x="0" y="0"/>
                  </a:lnTo>
                  <a:close/>
                  <a:moveTo>
                    <a:pt x="6406443" y="6254340"/>
                  </a:moveTo>
                  <a:lnTo>
                    <a:pt x="6406443" y="6614005"/>
                  </a:lnTo>
                  <a:lnTo>
                    <a:pt x="6398277" y="6614005"/>
                  </a:lnTo>
                  <a:lnTo>
                    <a:pt x="6230104" y="6382366"/>
                  </a:lnTo>
                  <a:close/>
                  <a:moveTo>
                    <a:pt x="6406444" y="0"/>
                  </a:moveTo>
                  <a:lnTo>
                    <a:pt x="6406444" y="369039"/>
                  </a:lnTo>
                  <a:lnTo>
                    <a:pt x="3432104" y="2528457"/>
                  </a:lnTo>
                  <a:lnTo>
                    <a:pt x="1596403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9" descr="Aesthetic Boho Blob Shape and Outline Flower 11382403 PNG">
              <a:extLst>
                <a:ext uri="{FF2B5EF4-FFF2-40B4-BE49-F238E27FC236}">
                  <a16:creationId xmlns:a16="http://schemas.microsoft.com/office/drawing/2014/main" id="{4178BE85-897C-23B1-5A3C-1AAECDD0A0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12" b="59832"/>
            <a:stretch>
              <a:fillRect/>
            </a:stretch>
          </p:blipFill>
          <p:spPr bwMode="auto">
            <a:xfrm rot="824645">
              <a:off x="-347891" y="5020106"/>
              <a:ext cx="4983517" cy="2327951"/>
            </a:xfrm>
            <a:custGeom>
              <a:avLst/>
              <a:gdLst>
                <a:gd name="connsiteX0" fmla="*/ 0 w 4983517"/>
                <a:gd name="connsiteY0" fmla="*/ 0 h 2327951"/>
                <a:gd name="connsiteX1" fmla="*/ 4983517 w 4983517"/>
                <a:gd name="connsiteY1" fmla="*/ 0 h 2327951"/>
                <a:gd name="connsiteX2" fmla="*/ 4983517 w 4983517"/>
                <a:gd name="connsiteY2" fmla="*/ 1248304 h 2327951"/>
                <a:gd name="connsiteX3" fmla="*/ 569391 w 4983517"/>
                <a:gd name="connsiteY3" fmla="*/ 2327951 h 2327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83517" h="2327951">
                  <a:moveTo>
                    <a:pt x="0" y="0"/>
                  </a:moveTo>
                  <a:lnTo>
                    <a:pt x="4983517" y="0"/>
                  </a:lnTo>
                  <a:lnTo>
                    <a:pt x="4983517" y="1248304"/>
                  </a:lnTo>
                  <a:lnTo>
                    <a:pt x="569391" y="232795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EFF5DD9-1F3A-96B8-84FB-69065F317806}"/>
              </a:ext>
            </a:extLst>
          </p:cNvPr>
          <p:cNvSpPr/>
          <p:nvPr/>
        </p:nvSpPr>
        <p:spPr>
          <a:xfrm>
            <a:off x="628932" y="902170"/>
            <a:ext cx="1143637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2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Daily transport records are used whenever</a:t>
            </a:r>
            <a:r>
              <a:rPr lang="en-US" sz="2000" dirty="0">
                <a:latin typeface="Century Gothic" panose="020B0502020202020204" pitchFamily="34" charset="0"/>
              </a:rPr>
              <a:t> food is being served outside of FSD hands. </a:t>
            </a:r>
          </a:p>
          <a:p>
            <a:pPr marL="0" marR="0" lvl="2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342900" marR="0" lvl="2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E4A08FB9-4D85-EDC7-2A13-F9585AD29A62}"/>
              </a:ext>
            </a:extLst>
          </p:cNvPr>
          <p:cNvSpPr txBox="1">
            <a:spLocks/>
          </p:cNvSpPr>
          <p:nvPr/>
        </p:nvSpPr>
        <p:spPr>
          <a:xfrm>
            <a:off x="979445" y="30909"/>
            <a:ext cx="115345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WEEKEND DAILY TRANSPORT RECORD</a:t>
            </a:r>
          </a:p>
        </p:txBody>
      </p:sp>
    </p:spTree>
    <p:extLst>
      <p:ext uri="{BB962C8B-B14F-4D97-AF65-F5344CB8AC3E}">
        <p14:creationId xmlns:p14="http://schemas.microsoft.com/office/powerpoint/2010/main" val="32805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CCA2D-3B67-9AF8-7D09-31A58A084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A4DF14EF-6CEF-B64D-621B-0674771A8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" b="2700"/>
          <a:stretch/>
        </p:blipFill>
        <p:spPr>
          <a:xfrm>
            <a:off x="5234834" y="1731814"/>
            <a:ext cx="5758269" cy="4195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E24656C-7495-2C28-B8F2-8F3D1066FBAF}"/>
              </a:ext>
            </a:extLst>
          </p:cNvPr>
          <p:cNvGrpSpPr/>
          <p:nvPr/>
        </p:nvGrpSpPr>
        <p:grpSpPr>
          <a:xfrm>
            <a:off x="324948" y="1783651"/>
            <a:ext cx="10545714" cy="3342615"/>
            <a:chOff x="1157137" y="2223833"/>
            <a:chExt cx="9572505" cy="334261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2A8766-B188-9188-FC51-546322BE7B7C}"/>
                </a:ext>
              </a:extLst>
            </p:cNvPr>
            <p:cNvSpPr txBox="1"/>
            <p:nvPr/>
          </p:nvSpPr>
          <p:spPr>
            <a:xfrm>
              <a:off x="1157137" y="2223833"/>
              <a:ext cx="4339289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entury Gothic" panose="020B0502020202020204" pitchFamily="34" charset="0"/>
                </a:rPr>
                <a:t>Before returning the </a:t>
              </a:r>
              <a:r>
                <a:rPr lang="en-US" sz="2800" i="1" dirty="0">
                  <a:latin typeface="Century Gothic" panose="020B0502020202020204" pitchFamily="34" charset="0"/>
                </a:rPr>
                <a:t>Weekend Meal Service Daily Transport Record</a:t>
              </a:r>
              <a:r>
                <a:rPr lang="en-US" sz="2800" dirty="0">
                  <a:latin typeface="Century Gothic" panose="020B0502020202020204" pitchFamily="34" charset="0"/>
                </a:rPr>
                <a:t>, Saturday program staff will sign. Verifying all information is true and correct.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66C363B-DD33-E323-67A8-2E998D628F15}"/>
                </a:ext>
              </a:extLst>
            </p:cNvPr>
            <p:cNvCxnSpPr>
              <a:cxnSpLocks/>
            </p:cNvCxnSpPr>
            <p:nvPr/>
          </p:nvCxnSpPr>
          <p:spPr>
            <a:xfrm>
              <a:off x="5496426" y="4694682"/>
              <a:ext cx="2614600" cy="637694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E4FA117F-4B1C-6102-5198-5825972051D0}"/>
                </a:ext>
              </a:extLst>
            </p:cNvPr>
            <p:cNvSpPr/>
            <p:nvPr/>
          </p:nvSpPr>
          <p:spPr>
            <a:xfrm>
              <a:off x="8258868" y="5211191"/>
              <a:ext cx="2470774" cy="355257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2BF3BD7-49A3-D0B6-506A-2F1B156B7EEA}"/>
              </a:ext>
            </a:extLst>
          </p:cNvPr>
          <p:cNvGrpSpPr/>
          <p:nvPr/>
        </p:nvGrpSpPr>
        <p:grpSpPr>
          <a:xfrm>
            <a:off x="-347891" y="4297394"/>
            <a:ext cx="16280778" cy="6406444"/>
            <a:chOff x="-347891" y="4297394"/>
            <a:chExt cx="16280778" cy="6406444"/>
          </a:xfrm>
        </p:grpSpPr>
        <p:pic>
          <p:nvPicPr>
            <p:cNvPr id="27" name="Picture 26" descr="Abstract Colorful Blob Shapes Element Design. 14273466 PNG">
              <a:extLst>
                <a:ext uri="{FF2B5EF4-FFF2-40B4-BE49-F238E27FC236}">
                  <a16:creationId xmlns:a16="http://schemas.microsoft.com/office/drawing/2014/main" id="{40AC06D3-4F97-3C40-35A5-B5A74685C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358815">
              <a:off x="9422662" y="4193613"/>
              <a:ext cx="6406444" cy="6614006"/>
            </a:xfrm>
            <a:custGeom>
              <a:avLst/>
              <a:gdLst>
                <a:gd name="connsiteX0" fmla="*/ 0 w 6406444"/>
                <a:gd name="connsiteY0" fmla="*/ 5907441 h 6614006"/>
                <a:gd name="connsiteX1" fmla="*/ 512977 w 6406444"/>
                <a:gd name="connsiteY1" fmla="*/ 6614006 h 6614006"/>
                <a:gd name="connsiteX2" fmla="*/ 0 w 6406444"/>
                <a:gd name="connsiteY2" fmla="*/ 6614006 h 6614006"/>
                <a:gd name="connsiteX3" fmla="*/ 46023 w 6406444"/>
                <a:gd name="connsiteY3" fmla="*/ 0 h 6614006"/>
                <a:gd name="connsiteX4" fmla="*/ 0 w 6406444"/>
                <a:gd name="connsiteY4" fmla="*/ 33414 h 6614006"/>
                <a:gd name="connsiteX5" fmla="*/ 0 w 6406444"/>
                <a:gd name="connsiteY5" fmla="*/ 0 h 6614006"/>
                <a:gd name="connsiteX6" fmla="*/ 6406443 w 6406444"/>
                <a:gd name="connsiteY6" fmla="*/ 6254340 h 6614006"/>
                <a:gd name="connsiteX7" fmla="*/ 6406443 w 6406444"/>
                <a:gd name="connsiteY7" fmla="*/ 6614005 h 6614006"/>
                <a:gd name="connsiteX8" fmla="*/ 6398277 w 6406444"/>
                <a:gd name="connsiteY8" fmla="*/ 6614005 h 6614006"/>
                <a:gd name="connsiteX9" fmla="*/ 6230104 w 6406444"/>
                <a:gd name="connsiteY9" fmla="*/ 6382366 h 6614006"/>
                <a:gd name="connsiteX10" fmla="*/ 6406444 w 6406444"/>
                <a:gd name="connsiteY10" fmla="*/ 0 h 6614006"/>
                <a:gd name="connsiteX11" fmla="*/ 6406444 w 6406444"/>
                <a:gd name="connsiteY11" fmla="*/ 369039 h 6614006"/>
                <a:gd name="connsiteX12" fmla="*/ 3432104 w 6406444"/>
                <a:gd name="connsiteY12" fmla="*/ 2528457 h 6614006"/>
                <a:gd name="connsiteX13" fmla="*/ 1596403 w 6406444"/>
                <a:gd name="connsiteY13" fmla="*/ 0 h 66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06444" h="6614006">
                  <a:moveTo>
                    <a:pt x="0" y="5907441"/>
                  </a:moveTo>
                  <a:lnTo>
                    <a:pt x="512977" y="6614006"/>
                  </a:lnTo>
                  <a:lnTo>
                    <a:pt x="0" y="6614006"/>
                  </a:lnTo>
                  <a:close/>
                  <a:moveTo>
                    <a:pt x="46023" y="0"/>
                  </a:moveTo>
                  <a:lnTo>
                    <a:pt x="0" y="33414"/>
                  </a:lnTo>
                  <a:lnTo>
                    <a:pt x="0" y="0"/>
                  </a:lnTo>
                  <a:close/>
                  <a:moveTo>
                    <a:pt x="6406443" y="6254340"/>
                  </a:moveTo>
                  <a:lnTo>
                    <a:pt x="6406443" y="6614005"/>
                  </a:lnTo>
                  <a:lnTo>
                    <a:pt x="6398277" y="6614005"/>
                  </a:lnTo>
                  <a:lnTo>
                    <a:pt x="6230104" y="6382366"/>
                  </a:lnTo>
                  <a:close/>
                  <a:moveTo>
                    <a:pt x="6406444" y="0"/>
                  </a:moveTo>
                  <a:lnTo>
                    <a:pt x="6406444" y="369039"/>
                  </a:lnTo>
                  <a:lnTo>
                    <a:pt x="3432104" y="2528457"/>
                  </a:lnTo>
                  <a:lnTo>
                    <a:pt x="1596403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9" descr="Aesthetic Boho Blob Shape and Outline Flower 11382403 PNG">
              <a:extLst>
                <a:ext uri="{FF2B5EF4-FFF2-40B4-BE49-F238E27FC236}">
                  <a16:creationId xmlns:a16="http://schemas.microsoft.com/office/drawing/2014/main" id="{1F8611BE-C64D-72F1-2EA1-F0C3B29576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12" b="59832"/>
            <a:stretch>
              <a:fillRect/>
            </a:stretch>
          </p:blipFill>
          <p:spPr bwMode="auto">
            <a:xfrm rot="824645">
              <a:off x="-347891" y="5020106"/>
              <a:ext cx="4983517" cy="2327951"/>
            </a:xfrm>
            <a:custGeom>
              <a:avLst/>
              <a:gdLst>
                <a:gd name="connsiteX0" fmla="*/ 0 w 4983517"/>
                <a:gd name="connsiteY0" fmla="*/ 0 h 2327951"/>
                <a:gd name="connsiteX1" fmla="*/ 4983517 w 4983517"/>
                <a:gd name="connsiteY1" fmla="*/ 0 h 2327951"/>
                <a:gd name="connsiteX2" fmla="*/ 4983517 w 4983517"/>
                <a:gd name="connsiteY2" fmla="*/ 1248304 h 2327951"/>
                <a:gd name="connsiteX3" fmla="*/ 569391 w 4983517"/>
                <a:gd name="connsiteY3" fmla="*/ 2327951 h 2327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83517" h="2327951">
                  <a:moveTo>
                    <a:pt x="0" y="0"/>
                  </a:moveTo>
                  <a:lnTo>
                    <a:pt x="4983517" y="0"/>
                  </a:lnTo>
                  <a:lnTo>
                    <a:pt x="4983517" y="1248304"/>
                  </a:lnTo>
                  <a:lnTo>
                    <a:pt x="569391" y="232795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41E60DC-1BB6-02F2-77B1-1DA0BC107424}"/>
              </a:ext>
            </a:extLst>
          </p:cNvPr>
          <p:cNvSpPr/>
          <p:nvPr/>
        </p:nvSpPr>
        <p:spPr>
          <a:xfrm>
            <a:off x="628932" y="902170"/>
            <a:ext cx="1143637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2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Daily transport records are used whenever</a:t>
            </a:r>
            <a:r>
              <a:rPr lang="en-US" sz="2000" dirty="0">
                <a:latin typeface="Century Gothic" panose="020B0502020202020204" pitchFamily="34" charset="0"/>
              </a:rPr>
              <a:t> food is being served outside of FSD hands. </a:t>
            </a:r>
          </a:p>
          <a:p>
            <a:pPr marL="0" marR="0" lvl="2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342900" marR="0" lvl="2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F30640F-0D60-DE1D-2E5D-6B07310A7D00}"/>
              </a:ext>
            </a:extLst>
          </p:cNvPr>
          <p:cNvSpPr txBox="1">
            <a:spLocks/>
          </p:cNvSpPr>
          <p:nvPr/>
        </p:nvSpPr>
        <p:spPr>
          <a:xfrm>
            <a:off x="979445" y="30909"/>
            <a:ext cx="115345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WEEKEND DAILY TRANSPORT RECORD</a:t>
            </a:r>
          </a:p>
        </p:txBody>
      </p:sp>
    </p:spTree>
    <p:extLst>
      <p:ext uri="{BB962C8B-B14F-4D97-AF65-F5344CB8AC3E}">
        <p14:creationId xmlns:p14="http://schemas.microsoft.com/office/powerpoint/2010/main" val="316879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13FB5-DD42-301C-7A54-24490B189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0A2FC638-9DE4-2FF6-B06B-4E5E7E9BC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" b="2700"/>
          <a:stretch/>
        </p:blipFill>
        <p:spPr>
          <a:xfrm>
            <a:off x="5234834" y="1731814"/>
            <a:ext cx="5758269" cy="4195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707BBAF-DDB8-76D4-EBB1-43483D716E00}"/>
              </a:ext>
            </a:extLst>
          </p:cNvPr>
          <p:cNvGrpSpPr/>
          <p:nvPr/>
        </p:nvGrpSpPr>
        <p:grpSpPr>
          <a:xfrm>
            <a:off x="166888" y="2272249"/>
            <a:ext cx="7769328" cy="2893100"/>
            <a:chOff x="6658838" y="1784637"/>
            <a:chExt cx="7769328" cy="289310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12C2D83-0F9C-720A-B2BA-9FC2A31A4002}"/>
                </a:ext>
              </a:extLst>
            </p:cNvPr>
            <p:cNvSpPr/>
            <p:nvPr/>
          </p:nvSpPr>
          <p:spPr>
            <a:xfrm>
              <a:off x="11941442" y="4322479"/>
              <a:ext cx="2486724" cy="355258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8D68E57-6273-8A67-66B3-355B65C8436A}"/>
                </a:ext>
              </a:extLst>
            </p:cNvPr>
            <p:cNvCxnSpPr>
              <a:cxnSpLocks/>
            </p:cNvCxnSpPr>
            <p:nvPr/>
          </p:nvCxnSpPr>
          <p:spPr>
            <a:xfrm>
              <a:off x="9825527" y="3953140"/>
              <a:ext cx="1980383" cy="556196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5CF82D0-C613-2B68-EEA2-85A1BD2EF603}"/>
                </a:ext>
              </a:extLst>
            </p:cNvPr>
            <p:cNvSpPr/>
            <p:nvPr/>
          </p:nvSpPr>
          <p:spPr>
            <a:xfrm>
              <a:off x="6658838" y="1784637"/>
              <a:ext cx="3866082" cy="28931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2" algn="l" defTabSz="4572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tx1"/>
                </a:buClr>
                <a:buSzTx/>
                <a:tabLst/>
                <a:defRPr/>
              </a:pPr>
              <a:r>
                <a:rPr lang="en-US" sz="2800" dirty="0">
                  <a:latin typeface="Century Gothic" panose="020B0502020202020204" pitchFamily="34" charset="0"/>
                </a:rPr>
                <a:t>FSM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</a:rPr>
                <a:t> will sign once the transport record is completed and returned, </a:t>
              </a:r>
              <a:r>
                <a:rPr lang="en-US" sz="2800" dirty="0">
                  <a:latin typeface="Century Gothic" panose="020B0502020202020204" pitchFamily="34" charset="0"/>
                </a:rPr>
                <a:t>signifying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</a:rPr>
                <a:t> the information is true and correct. </a:t>
              </a:r>
            </a:p>
            <a:p>
              <a:pPr marL="342900" marR="0" lvl="2" indent="-342900" algn="l" defTabSz="4572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873A2B5-2C62-9D99-B08C-55C97097D097}"/>
              </a:ext>
            </a:extLst>
          </p:cNvPr>
          <p:cNvGrpSpPr/>
          <p:nvPr/>
        </p:nvGrpSpPr>
        <p:grpSpPr>
          <a:xfrm>
            <a:off x="-347891" y="4297394"/>
            <a:ext cx="16280778" cy="6406444"/>
            <a:chOff x="-347891" y="4297394"/>
            <a:chExt cx="16280778" cy="6406444"/>
          </a:xfrm>
        </p:grpSpPr>
        <p:pic>
          <p:nvPicPr>
            <p:cNvPr id="27" name="Picture 26" descr="Abstract Colorful Blob Shapes Element Design. 14273466 PNG">
              <a:extLst>
                <a:ext uri="{FF2B5EF4-FFF2-40B4-BE49-F238E27FC236}">
                  <a16:creationId xmlns:a16="http://schemas.microsoft.com/office/drawing/2014/main" id="{AD5B04B8-F382-8582-403D-EC556FDA02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358815">
              <a:off x="9422662" y="4193613"/>
              <a:ext cx="6406444" cy="6614006"/>
            </a:xfrm>
            <a:custGeom>
              <a:avLst/>
              <a:gdLst>
                <a:gd name="connsiteX0" fmla="*/ 0 w 6406444"/>
                <a:gd name="connsiteY0" fmla="*/ 5907441 h 6614006"/>
                <a:gd name="connsiteX1" fmla="*/ 512977 w 6406444"/>
                <a:gd name="connsiteY1" fmla="*/ 6614006 h 6614006"/>
                <a:gd name="connsiteX2" fmla="*/ 0 w 6406444"/>
                <a:gd name="connsiteY2" fmla="*/ 6614006 h 6614006"/>
                <a:gd name="connsiteX3" fmla="*/ 46023 w 6406444"/>
                <a:gd name="connsiteY3" fmla="*/ 0 h 6614006"/>
                <a:gd name="connsiteX4" fmla="*/ 0 w 6406444"/>
                <a:gd name="connsiteY4" fmla="*/ 33414 h 6614006"/>
                <a:gd name="connsiteX5" fmla="*/ 0 w 6406444"/>
                <a:gd name="connsiteY5" fmla="*/ 0 h 6614006"/>
                <a:gd name="connsiteX6" fmla="*/ 6406443 w 6406444"/>
                <a:gd name="connsiteY6" fmla="*/ 6254340 h 6614006"/>
                <a:gd name="connsiteX7" fmla="*/ 6406443 w 6406444"/>
                <a:gd name="connsiteY7" fmla="*/ 6614005 h 6614006"/>
                <a:gd name="connsiteX8" fmla="*/ 6398277 w 6406444"/>
                <a:gd name="connsiteY8" fmla="*/ 6614005 h 6614006"/>
                <a:gd name="connsiteX9" fmla="*/ 6230104 w 6406444"/>
                <a:gd name="connsiteY9" fmla="*/ 6382366 h 6614006"/>
                <a:gd name="connsiteX10" fmla="*/ 6406444 w 6406444"/>
                <a:gd name="connsiteY10" fmla="*/ 0 h 6614006"/>
                <a:gd name="connsiteX11" fmla="*/ 6406444 w 6406444"/>
                <a:gd name="connsiteY11" fmla="*/ 369039 h 6614006"/>
                <a:gd name="connsiteX12" fmla="*/ 3432104 w 6406444"/>
                <a:gd name="connsiteY12" fmla="*/ 2528457 h 6614006"/>
                <a:gd name="connsiteX13" fmla="*/ 1596403 w 6406444"/>
                <a:gd name="connsiteY13" fmla="*/ 0 h 66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06444" h="6614006">
                  <a:moveTo>
                    <a:pt x="0" y="5907441"/>
                  </a:moveTo>
                  <a:lnTo>
                    <a:pt x="512977" y="6614006"/>
                  </a:lnTo>
                  <a:lnTo>
                    <a:pt x="0" y="6614006"/>
                  </a:lnTo>
                  <a:close/>
                  <a:moveTo>
                    <a:pt x="46023" y="0"/>
                  </a:moveTo>
                  <a:lnTo>
                    <a:pt x="0" y="33414"/>
                  </a:lnTo>
                  <a:lnTo>
                    <a:pt x="0" y="0"/>
                  </a:lnTo>
                  <a:close/>
                  <a:moveTo>
                    <a:pt x="6406443" y="6254340"/>
                  </a:moveTo>
                  <a:lnTo>
                    <a:pt x="6406443" y="6614005"/>
                  </a:lnTo>
                  <a:lnTo>
                    <a:pt x="6398277" y="6614005"/>
                  </a:lnTo>
                  <a:lnTo>
                    <a:pt x="6230104" y="6382366"/>
                  </a:lnTo>
                  <a:close/>
                  <a:moveTo>
                    <a:pt x="6406444" y="0"/>
                  </a:moveTo>
                  <a:lnTo>
                    <a:pt x="6406444" y="369039"/>
                  </a:lnTo>
                  <a:lnTo>
                    <a:pt x="3432104" y="2528457"/>
                  </a:lnTo>
                  <a:lnTo>
                    <a:pt x="1596403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9" descr="Aesthetic Boho Blob Shape and Outline Flower 11382403 PNG">
              <a:extLst>
                <a:ext uri="{FF2B5EF4-FFF2-40B4-BE49-F238E27FC236}">
                  <a16:creationId xmlns:a16="http://schemas.microsoft.com/office/drawing/2014/main" id="{B8A72234-B601-9A99-926B-05B3FE9B7F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12" b="59832"/>
            <a:stretch>
              <a:fillRect/>
            </a:stretch>
          </p:blipFill>
          <p:spPr bwMode="auto">
            <a:xfrm rot="824645">
              <a:off x="-347891" y="5020106"/>
              <a:ext cx="4983517" cy="2327951"/>
            </a:xfrm>
            <a:custGeom>
              <a:avLst/>
              <a:gdLst>
                <a:gd name="connsiteX0" fmla="*/ 0 w 4983517"/>
                <a:gd name="connsiteY0" fmla="*/ 0 h 2327951"/>
                <a:gd name="connsiteX1" fmla="*/ 4983517 w 4983517"/>
                <a:gd name="connsiteY1" fmla="*/ 0 h 2327951"/>
                <a:gd name="connsiteX2" fmla="*/ 4983517 w 4983517"/>
                <a:gd name="connsiteY2" fmla="*/ 1248304 h 2327951"/>
                <a:gd name="connsiteX3" fmla="*/ 569391 w 4983517"/>
                <a:gd name="connsiteY3" fmla="*/ 2327951 h 2327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83517" h="2327951">
                  <a:moveTo>
                    <a:pt x="0" y="0"/>
                  </a:moveTo>
                  <a:lnTo>
                    <a:pt x="4983517" y="0"/>
                  </a:lnTo>
                  <a:lnTo>
                    <a:pt x="4983517" y="1248304"/>
                  </a:lnTo>
                  <a:lnTo>
                    <a:pt x="569391" y="232795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8418767-CF9D-AD9F-648E-40B0161120AF}"/>
              </a:ext>
            </a:extLst>
          </p:cNvPr>
          <p:cNvSpPr/>
          <p:nvPr/>
        </p:nvSpPr>
        <p:spPr>
          <a:xfrm>
            <a:off x="628932" y="902170"/>
            <a:ext cx="1143637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2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Daily transport records are used whenever</a:t>
            </a:r>
            <a:r>
              <a:rPr lang="en-US" sz="2000" dirty="0">
                <a:latin typeface="Century Gothic" panose="020B0502020202020204" pitchFamily="34" charset="0"/>
              </a:rPr>
              <a:t> food is being served outside of FSD hands. </a:t>
            </a:r>
          </a:p>
          <a:p>
            <a:pPr marL="0" marR="0" lvl="2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342900" marR="0" lvl="2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B087133-778C-14D9-9D8E-3F75BD08A3BC}"/>
              </a:ext>
            </a:extLst>
          </p:cNvPr>
          <p:cNvSpPr txBox="1">
            <a:spLocks/>
          </p:cNvSpPr>
          <p:nvPr/>
        </p:nvSpPr>
        <p:spPr>
          <a:xfrm>
            <a:off x="979445" y="30909"/>
            <a:ext cx="115345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WEEKEND DAILY TRANSPORT RECORD</a:t>
            </a:r>
          </a:p>
        </p:txBody>
      </p:sp>
    </p:spTree>
    <p:extLst>
      <p:ext uri="{BB962C8B-B14F-4D97-AF65-F5344CB8AC3E}">
        <p14:creationId xmlns:p14="http://schemas.microsoft.com/office/powerpoint/2010/main" val="295945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657448-74A4-5329-0E67-B65F463744F2}"/>
              </a:ext>
            </a:extLst>
          </p:cNvPr>
          <p:cNvSpPr txBox="1"/>
          <p:nvPr/>
        </p:nvSpPr>
        <p:spPr>
          <a:xfrm>
            <a:off x="200275" y="241300"/>
            <a:ext cx="52196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SATURDAY</a:t>
            </a:r>
          </a:p>
          <a:p>
            <a:pPr algn="ctr"/>
            <a:r>
              <a:rPr lang="en-US" sz="4400" dirty="0">
                <a:latin typeface="+mj-lt"/>
              </a:rPr>
              <a:t>SERVICE MEAL COUNT FORM</a:t>
            </a:r>
          </a:p>
        </p:txBody>
      </p:sp>
      <p:pic>
        <p:nvPicPr>
          <p:cNvPr id="12" name="Picture 11" descr="Abstract Colorful Blob Shapes Element Design. 14273466 PNG">
            <a:extLst>
              <a:ext uri="{FF2B5EF4-FFF2-40B4-BE49-F238E27FC236}">
                <a16:creationId xmlns:a16="http://schemas.microsoft.com/office/drawing/2014/main" id="{CB4E0BB9-8D7F-D55A-0A8C-EE9F40569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31841">
            <a:off x="4312533" y="-1088751"/>
            <a:ext cx="8921666" cy="8546106"/>
          </a:xfrm>
          <a:custGeom>
            <a:avLst/>
            <a:gdLst>
              <a:gd name="connsiteX0" fmla="*/ 8921666 w 8921666"/>
              <a:gd name="connsiteY0" fmla="*/ 2252179 h 8546106"/>
              <a:gd name="connsiteX1" fmla="*/ 8788285 w 8921666"/>
              <a:gd name="connsiteY1" fmla="*/ 2196104 h 8546106"/>
              <a:gd name="connsiteX2" fmla="*/ 6118644 w 8921666"/>
              <a:gd name="connsiteY2" fmla="*/ 8546106 h 8546106"/>
              <a:gd name="connsiteX3" fmla="*/ 5803752 w 8921666"/>
              <a:gd name="connsiteY3" fmla="*/ 8546106 h 8546106"/>
              <a:gd name="connsiteX4" fmla="*/ 0 w 8921666"/>
              <a:gd name="connsiteY4" fmla="*/ 6106118 h 8546106"/>
              <a:gd name="connsiteX5" fmla="*/ 0 w 8921666"/>
              <a:gd name="connsiteY5" fmla="*/ 5378104 h 8546106"/>
              <a:gd name="connsiteX6" fmla="*/ 2261039 w 8921666"/>
              <a:gd name="connsiteY6" fmla="*/ 0 h 8546106"/>
              <a:gd name="connsiteX7" fmla="*/ 8921666 w 8921666"/>
              <a:gd name="connsiteY7" fmla="*/ 0 h 8546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21666" h="8546106">
                <a:moveTo>
                  <a:pt x="8921666" y="2252179"/>
                </a:moveTo>
                <a:lnTo>
                  <a:pt x="8788285" y="2196104"/>
                </a:lnTo>
                <a:lnTo>
                  <a:pt x="6118644" y="8546106"/>
                </a:lnTo>
                <a:lnTo>
                  <a:pt x="5803752" y="8546106"/>
                </a:lnTo>
                <a:lnTo>
                  <a:pt x="0" y="6106118"/>
                </a:lnTo>
                <a:lnTo>
                  <a:pt x="0" y="5378104"/>
                </a:lnTo>
                <a:lnTo>
                  <a:pt x="2261039" y="0"/>
                </a:lnTo>
                <a:lnTo>
                  <a:pt x="8921666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Boho Blobs PNGs for Free Download">
            <a:extLst>
              <a:ext uri="{FF2B5EF4-FFF2-40B4-BE49-F238E27FC236}">
                <a16:creationId xmlns:a16="http://schemas.microsoft.com/office/drawing/2014/main" id="{64944B71-C0C1-DFD6-EB5A-CBD24C224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82"/>
          <a:stretch>
            <a:fillRect/>
          </a:stretch>
        </p:blipFill>
        <p:spPr bwMode="auto">
          <a:xfrm flipH="1">
            <a:off x="4152899" y="5145140"/>
            <a:ext cx="2056472" cy="1712861"/>
          </a:xfrm>
          <a:custGeom>
            <a:avLst/>
            <a:gdLst>
              <a:gd name="connsiteX0" fmla="*/ 2536177 w 2536177"/>
              <a:gd name="connsiteY0" fmla="*/ 0 h 2112413"/>
              <a:gd name="connsiteX1" fmla="*/ 0 w 2536177"/>
              <a:gd name="connsiteY1" fmla="*/ 0 h 2112413"/>
              <a:gd name="connsiteX2" fmla="*/ 0 w 2536177"/>
              <a:gd name="connsiteY2" fmla="*/ 2112413 h 2112413"/>
              <a:gd name="connsiteX3" fmla="*/ 2536177 w 2536177"/>
              <a:gd name="connsiteY3" fmla="*/ 2112413 h 211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6177" h="2112413">
                <a:moveTo>
                  <a:pt x="2536177" y="0"/>
                </a:moveTo>
                <a:lnTo>
                  <a:pt x="0" y="0"/>
                </a:lnTo>
                <a:lnTo>
                  <a:pt x="0" y="2112413"/>
                </a:lnTo>
                <a:lnTo>
                  <a:pt x="2536177" y="2112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30C207-02FC-9401-213A-2FF22165511F}"/>
              </a:ext>
            </a:extLst>
          </p:cNvPr>
          <p:cNvSpPr txBox="1"/>
          <p:nvPr/>
        </p:nvSpPr>
        <p:spPr>
          <a:xfrm>
            <a:off x="339975" y="2476241"/>
            <a:ext cx="55309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</a:t>
            </a:r>
            <a:r>
              <a:rPr lang="en-US" sz="2200" i="1" dirty="0"/>
              <a:t>Saturday Service Meal Count Form </a:t>
            </a:r>
            <a:r>
              <a:rPr lang="en-US" sz="2200" dirty="0"/>
              <a:t>will be used for Saturday breakfast and lunch only.</a:t>
            </a:r>
          </a:p>
          <a:p>
            <a:endParaRPr lang="en-US" sz="2200" dirty="0"/>
          </a:p>
          <a:p>
            <a:r>
              <a:rPr lang="en-US" sz="2200" dirty="0"/>
              <a:t>Saturday field trips that take place before the 1pm cut off time will serve the mandated breakfast and lunch in accordance with CDE guidelines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02D63B-1B0F-D5A0-6560-335DCE478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4886" y="431756"/>
            <a:ext cx="4162431" cy="5429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67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9E4C3-68DC-4A5A-8F40-E201809A0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1BFC9A-21F0-18CC-851F-8B73BC31D0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254"/>
          <a:stretch/>
        </p:blipFill>
        <p:spPr>
          <a:xfrm>
            <a:off x="1206953" y="1380951"/>
            <a:ext cx="6185219" cy="4094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esthetic Boho Blob Shape and Outline Flower 11382403 PNG">
            <a:extLst>
              <a:ext uri="{FF2B5EF4-FFF2-40B4-BE49-F238E27FC236}">
                <a16:creationId xmlns:a16="http://schemas.microsoft.com/office/drawing/2014/main" id="{EB9BE38D-5C89-3E19-D027-68546DB47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1"/>
          <a:stretch>
            <a:fillRect/>
          </a:stretch>
        </p:blipFill>
        <p:spPr bwMode="auto">
          <a:xfrm rot="824645">
            <a:off x="-732249" y="4676565"/>
            <a:ext cx="3501643" cy="5795607"/>
          </a:xfrm>
          <a:custGeom>
            <a:avLst/>
            <a:gdLst>
              <a:gd name="connsiteX0" fmla="*/ 1962125 w 3501643"/>
              <a:gd name="connsiteY0" fmla="*/ 5795607 h 5795607"/>
              <a:gd name="connsiteX1" fmla="*/ 3501643 w 3501643"/>
              <a:gd name="connsiteY1" fmla="*/ 5419058 h 5795607"/>
              <a:gd name="connsiteX2" fmla="*/ 3501643 w 3501643"/>
              <a:gd name="connsiteY2" fmla="*/ 5795607 h 5795607"/>
              <a:gd name="connsiteX3" fmla="*/ 0 w 3501643"/>
              <a:gd name="connsiteY3" fmla="*/ 0 h 5795607"/>
              <a:gd name="connsiteX4" fmla="*/ 3501643 w 3501643"/>
              <a:gd name="connsiteY4" fmla="*/ 0 h 5795607"/>
              <a:gd name="connsiteX5" fmla="*/ 3501643 w 3501643"/>
              <a:gd name="connsiteY5" fmla="*/ 1717687 h 5795607"/>
              <a:gd name="connsiteX6" fmla="*/ 594069 w 3501643"/>
              <a:gd name="connsiteY6" fmla="*/ 2428847 h 579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1643" h="5795607">
                <a:moveTo>
                  <a:pt x="1962125" y="5795607"/>
                </a:moveTo>
                <a:lnTo>
                  <a:pt x="3501643" y="5419058"/>
                </a:lnTo>
                <a:lnTo>
                  <a:pt x="3501643" y="5795607"/>
                </a:lnTo>
                <a:close/>
                <a:moveTo>
                  <a:pt x="0" y="0"/>
                </a:moveTo>
                <a:lnTo>
                  <a:pt x="3501643" y="0"/>
                </a:lnTo>
                <a:lnTo>
                  <a:pt x="3501643" y="1717687"/>
                </a:lnTo>
                <a:lnTo>
                  <a:pt x="594069" y="242884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4E4037-038D-0B36-B5BB-EB221C4EBC1B}"/>
              </a:ext>
            </a:extLst>
          </p:cNvPr>
          <p:cNvSpPr txBox="1"/>
          <p:nvPr/>
        </p:nvSpPr>
        <p:spPr>
          <a:xfrm>
            <a:off x="111894" y="13988"/>
            <a:ext cx="1176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SATURDAY SERVICE MEAL COUNT REPORT</a:t>
            </a:r>
          </a:p>
        </p:txBody>
      </p:sp>
      <p:pic>
        <p:nvPicPr>
          <p:cNvPr id="27" name="Picture 26" descr="Abstract Colorful Blob Shapes Element Design. 14273466 PNG">
            <a:extLst>
              <a:ext uri="{FF2B5EF4-FFF2-40B4-BE49-F238E27FC236}">
                <a16:creationId xmlns:a16="http://schemas.microsoft.com/office/drawing/2014/main" id="{A1823EE5-8943-0AED-3E69-3596FF67A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8815">
            <a:off x="8988778" y="4130114"/>
            <a:ext cx="6406444" cy="6614006"/>
          </a:xfrm>
          <a:custGeom>
            <a:avLst/>
            <a:gdLst>
              <a:gd name="connsiteX0" fmla="*/ 0 w 6406444"/>
              <a:gd name="connsiteY0" fmla="*/ 5820973 h 6614006"/>
              <a:gd name="connsiteX1" fmla="*/ 575755 w 6406444"/>
              <a:gd name="connsiteY1" fmla="*/ 6614006 h 6614006"/>
              <a:gd name="connsiteX2" fmla="*/ 0 w 6406444"/>
              <a:gd name="connsiteY2" fmla="*/ 6614006 h 6614006"/>
              <a:gd name="connsiteX3" fmla="*/ 6406444 w 6406444"/>
              <a:gd name="connsiteY3" fmla="*/ 0 h 6614006"/>
              <a:gd name="connsiteX4" fmla="*/ 6406444 w 6406444"/>
              <a:gd name="connsiteY4" fmla="*/ 924078 h 6614006"/>
              <a:gd name="connsiteX5" fmla="*/ 3623588 w 6406444"/>
              <a:gd name="connsiteY5" fmla="*/ 2944476 h 6614006"/>
              <a:gd name="connsiteX6" fmla="*/ 1485851 w 6406444"/>
              <a:gd name="connsiteY6" fmla="*/ 0 h 66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06444" h="6614006">
                <a:moveTo>
                  <a:pt x="0" y="5820973"/>
                </a:moveTo>
                <a:lnTo>
                  <a:pt x="575755" y="6614006"/>
                </a:lnTo>
                <a:lnTo>
                  <a:pt x="0" y="6614006"/>
                </a:lnTo>
                <a:close/>
                <a:moveTo>
                  <a:pt x="6406444" y="0"/>
                </a:moveTo>
                <a:lnTo>
                  <a:pt x="6406444" y="924078"/>
                </a:lnTo>
                <a:lnTo>
                  <a:pt x="3623588" y="2944476"/>
                </a:lnTo>
                <a:lnTo>
                  <a:pt x="1485851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76EAE36-4923-DA44-BFE3-27C1022C00CF}"/>
              </a:ext>
            </a:extLst>
          </p:cNvPr>
          <p:cNvGrpSpPr/>
          <p:nvPr/>
        </p:nvGrpSpPr>
        <p:grpSpPr>
          <a:xfrm>
            <a:off x="1354180" y="2069837"/>
            <a:ext cx="10818964" cy="2266379"/>
            <a:chOff x="953411" y="2039513"/>
            <a:chExt cx="10818964" cy="226637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613287C-3C64-463D-928C-76C42F940A3A}"/>
                </a:ext>
              </a:extLst>
            </p:cNvPr>
            <p:cNvSpPr txBox="1"/>
            <p:nvPr/>
          </p:nvSpPr>
          <p:spPr>
            <a:xfrm>
              <a:off x="7730600" y="2490010"/>
              <a:ext cx="4041775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Century Gothic" panose="020B0502020202020204" pitchFamily="34" charset="0"/>
                </a:rPr>
                <a:t>FSM will complete the header portion for: 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Century Gothic" panose="020B0502020202020204" pitchFamily="34" charset="0"/>
                </a:rPr>
                <a:t>Main site name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Century Gothic" panose="020B0502020202020204" pitchFamily="34" charset="0"/>
                </a:rPr>
                <a:t>Main site location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E7B49C2-371C-81F4-9A3A-4449E47DF99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08153" y="2486025"/>
              <a:ext cx="822447" cy="333716"/>
            </a:xfrm>
            <a:prstGeom prst="straightConnector1">
              <a:avLst/>
            </a:prstGeom>
            <a:ln w="57150">
              <a:solidFill>
                <a:srgbClr val="D78C3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6C279D2-9CC8-000E-6769-F4009EF916A1}"/>
                </a:ext>
              </a:extLst>
            </p:cNvPr>
            <p:cNvSpPr/>
            <p:nvPr/>
          </p:nvSpPr>
          <p:spPr>
            <a:xfrm>
              <a:off x="953411" y="2039513"/>
              <a:ext cx="5954742" cy="257051"/>
            </a:xfrm>
            <a:prstGeom prst="roundRect">
              <a:avLst/>
            </a:prstGeom>
            <a:noFill/>
            <a:ln w="38100">
              <a:solidFill>
                <a:srgbClr val="D78C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9E792B9-8C2D-E7B9-1425-76B8B8C16D1C}"/>
              </a:ext>
            </a:extLst>
          </p:cNvPr>
          <p:cNvSpPr txBox="1"/>
          <p:nvPr/>
        </p:nvSpPr>
        <p:spPr>
          <a:xfrm>
            <a:off x="7633995" y="733153"/>
            <a:ext cx="1020603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cap="all" spc="1500" dirty="0">
                <a:latin typeface="+mj-lt"/>
                <a:ea typeface="+mj-ea"/>
                <a:cs typeface="+mj-cs"/>
              </a:rPr>
              <a:t>continued</a:t>
            </a:r>
          </a:p>
        </p:txBody>
      </p:sp>
    </p:spTree>
    <p:extLst>
      <p:ext uri="{BB962C8B-B14F-4D97-AF65-F5344CB8AC3E}">
        <p14:creationId xmlns:p14="http://schemas.microsoft.com/office/powerpoint/2010/main" val="386949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E6415B-9E0E-A8CB-4FF9-167AFCE1EA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254"/>
          <a:stretch/>
        </p:blipFill>
        <p:spPr>
          <a:xfrm>
            <a:off x="1206953" y="1380951"/>
            <a:ext cx="6185219" cy="4094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esthetic Boho Blob Shape and Outline Flower 11382403 PNG">
            <a:extLst>
              <a:ext uri="{FF2B5EF4-FFF2-40B4-BE49-F238E27FC236}">
                <a16:creationId xmlns:a16="http://schemas.microsoft.com/office/drawing/2014/main" id="{135088BE-2289-2D80-3C76-C7BF26830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1"/>
          <a:stretch>
            <a:fillRect/>
          </a:stretch>
        </p:blipFill>
        <p:spPr bwMode="auto">
          <a:xfrm rot="824645">
            <a:off x="-732249" y="4676565"/>
            <a:ext cx="3501643" cy="5795607"/>
          </a:xfrm>
          <a:custGeom>
            <a:avLst/>
            <a:gdLst>
              <a:gd name="connsiteX0" fmla="*/ 1962125 w 3501643"/>
              <a:gd name="connsiteY0" fmla="*/ 5795607 h 5795607"/>
              <a:gd name="connsiteX1" fmla="*/ 3501643 w 3501643"/>
              <a:gd name="connsiteY1" fmla="*/ 5419058 h 5795607"/>
              <a:gd name="connsiteX2" fmla="*/ 3501643 w 3501643"/>
              <a:gd name="connsiteY2" fmla="*/ 5795607 h 5795607"/>
              <a:gd name="connsiteX3" fmla="*/ 0 w 3501643"/>
              <a:gd name="connsiteY3" fmla="*/ 0 h 5795607"/>
              <a:gd name="connsiteX4" fmla="*/ 3501643 w 3501643"/>
              <a:gd name="connsiteY4" fmla="*/ 0 h 5795607"/>
              <a:gd name="connsiteX5" fmla="*/ 3501643 w 3501643"/>
              <a:gd name="connsiteY5" fmla="*/ 1717687 h 5795607"/>
              <a:gd name="connsiteX6" fmla="*/ 594069 w 3501643"/>
              <a:gd name="connsiteY6" fmla="*/ 2428847 h 579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1643" h="5795607">
                <a:moveTo>
                  <a:pt x="1962125" y="5795607"/>
                </a:moveTo>
                <a:lnTo>
                  <a:pt x="3501643" y="5419058"/>
                </a:lnTo>
                <a:lnTo>
                  <a:pt x="3501643" y="5795607"/>
                </a:lnTo>
                <a:close/>
                <a:moveTo>
                  <a:pt x="0" y="0"/>
                </a:moveTo>
                <a:lnTo>
                  <a:pt x="3501643" y="0"/>
                </a:lnTo>
                <a:lnTo>
                  <a:pt x="3501643" y="1717687"/>
                </a:lnTo>
                <a:lnTo>
                  <a:pt x="594069" y="242884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F6BA80-C85C-8258-8D4A-04B8D1DA3118}"/>
              </a:ext>
            </a:extLst>
          </p:cNvPr>
          <p:cNvSpPr txBox="1"/>
          <p:nvPr/>
        </p:nvSpPr>
        <p:spPr>
          <a:xfrm>
            <a:off x="111894" y="13988"/>
            <a:ext cx="1176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SATURDAY SERVICE MEAL COUNT REPORT</a:t>
            </a:r>
          </a:p>
        </p:txBody>
      </p:sp>
      <p:pic>
        <p:nvPicPr>
          <p:cNvPr id="27" name="Picture 26" descr="Abstract Colorful Blob Shapes Element Design. 14273466 PNG">
            <a:extLst>
              <a:ext uri="{FF2B5EF4-FFF2-40B4-BE49-F238E27FC236}">
                <a16:creationId xmlns:a16="http://schemas.microsoft.com/office/drawing/2014/main" id="{D1F84009-C768-249D-ADE7-46DD859AE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8815">
            <a:off x="8988778" y="4130114"/>
            <a:ext cx="6406444" cy="6614006"/>
          </a:xfrm>
          <a:custGeom>
            <a:avLst/>
            <a:gdLst>
              <a:gd name="connsiteX0" fmla="*/ 0 w 6406444"/>
              <a:gd name="connsiteY0" fmla="*/ 5820973 h 6614006"/>
              <a:gd name="connsiteX1" fmla="*/ 575755 w 6406444"/>
              <a:gd name="connsiteY1" fmla="*/ 6614006 h 6614006"/>
              <a:gd name="connsiteX2" fmla="*/ 0 w 6406444"/>
              <a:gd name="connsiteY2" fmla="*/ 6614006 h 6614006"/>
              <a:gd name="connsiteX3" fmla="*/ 6406444 w 6406444"/>
              <a:gd name="connsiteY3" fmla="*/ 0 h 6614006"/>
              <a:gd name="connsiteX4" fmla="*/ 6406444 w 6406444"/>
              <a:gd name="connsiteY4" fmla="*/ 924078 h 6614006"/>
              <a:gd name="connsiteX5" fmla="*/ 3623588 w 6406444"/>
              <a:gd name="connsiteY5" fmla="*/ 2944476 h 6614006"/>
              <a:gd name="connsiteX6" fmla="*/ 1485851 w 6406444"/>
              <a:gd name="connsiteY6" fmla="*/ 0 h 66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06444" h="6614006">
                <a:moveTo>
                  <a:pt x="0" y="5820973"/>
                </a:moveTo>
                <a:lnTo>
                  <a:pt x="575755" y="6614006"/>
                </a:lnTo>
                <a:lnTo>
                  <a:pt x="0" y="6614006"/>
                </a:lnTo>
                <a:close/>
                <a:moveTo>
                  <a:pt x="6406444" y="0"/>
                </a:moveTo>
                <a:lnTo>
                  <a:pt x="6406444" y="924078"/>
                </a:lnTo>
                <a:lnTo>
                  <a:pt x="3623588" y="2944476"/>
                </a:lnTo>
                <a:lnTo>
                  <a:pt x="1485851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CAD55BD-69EE-E1D7-9C3A-033233A41BB3}"/>
              </a:ext>
            </a:extLst>
          </p:cNvPr>
          <p:cNvGrpSpPr/>
          <p:nvPr/>
        </p:nvGrpSpPr>
        <p:grpSpPr>
          <a:xfrm>
            <a:off x="1286108" y="1658560"/>
            <a:ext cx="10905892" cy="3539430"/>
            <a:chOff x="739030" y="1520331"/>
            <a:chExt cx="10905892" cy="353943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70DBF7-F8DD-E06B-A6A2-DE782A0E679D}"/>
                </a:ext>
              </a:extLst>
            </p:cNvPr>
            <p:cNvSpPr txBox="1"/>
            <p:nvPr/>
          </p:nvSpPr>
          <p:spPr>
            <a:xfrm>
              <a:off x="7340269" y="1520331"/>
              <a:ext cx="4304653" cy="35394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Century Gothic" panose="020B0502020202020204" pitchFamily="34" charset="0"/>
                </a:rPr>
                <a:t>Program staff will complete the remaining portions of header. Including initialing the daily compliance box in the right-hand corner of the form.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9DB4084-1AE1-7CD6-E536-5D59E2E115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75847" y="3040080"/>
              <a:ext cx="702089" cy="404469"/>
            </a:xfrm>
            <a:prstGeom prst="straightConnector1">
              <a:avLst/>
            </a:prstGeom>
            <a:ln w="57150">
              <a:solidFill>
                <a:srgbClr val="D78C3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0D25D22-EBFB-0E5D-EA06-6FAE30D84643}"/>
                </a:ext>
              </a:extLst>
            </p:cNvPr>
            <p:cNvSpPr/>
            <p:nvPr/>
          </p:nvSpPr>
          <p:spPr>
            <a:xfrm>
              <a:off x="739030" y="2166356"/>
              <a:ext cx="6051394" cy="1650381"/>
            </a:xfrm>
            <a:prstGeom prst="roundRect">
              <a:avLst/>
            </a:prstGeom>
            <a:noFill/>
            <a:ln w="38100">
              <a:solidFill>
                <a:srgbClr val="D78C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F320701-04A6-4C32-961B-C6496DC839EF}"/>
              </a:ext>
            </a:extLst>
          </p:cNvPr>
          <p:cNvSpPr txBox="1"/>
          <p:nvPr/>
        </p:nvSpPr>
        <p:spPr>
          <a:xfrm>
            <a:off x="7633995" y="733153"/>
            <a:ext cx="1020603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cap="all" spc="1500" dirty="0">
                <a:latin typeface="+mj-lt"/>
                <a:ea typeface="+mj-ea"/>
                <a:cs typeface="+mj-cs"/>
              </a:rPr>
              <a:t>continued</a:t>
            </a:r>
          </a:p>
        </p:txBody>
      </p:sp>
    </p:spTree>
    <p:extLst>
      <p:ext uri="{BB962C8B-B14F-4D97-AF65-F5344CB8AC3E}">
        <p14:creationId xmlns:p14="http://schemas.microsoft.com/office/powerpoint/2010/main" val="121927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19883-D077-25C9-3299-877846B99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B64482-1532-D7F0-4A22-E0C03DD0F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254"/>
          <a:stretch/>
        </p:blipFill>
        <p:spPr>
          <a:xfrm>
            <a:off x="1206953" y="1380951"/>
            <a:ext cx="6185219" cy="4094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esthetic Boho Blob Shape and Outline Flower 11382403 PNG">
            <a:extLst>
              <a:ext uri="{FF2B5EF4-FFF2-40B4-BE49-F238E27FC236}">
                <a16:creationId xmlns:a16="http://schemas.microsoft.com/office/drawing/2014/main" id="{3FC7E6DB-0831-CCCD-B620-0CA891AC8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1"/>
          <a:stretch>
            <a:fillRect/>
          </a:stretch>
        </p:blipFill>
        <p:spPr bwMode="auto">
          <a:xfrm rot="824645">
            <a:off x="-732249" y="4676565"/>
            <a:ext cx="3501643" cy="5795607"/>
          </a:xfrm>
          <a:custGeom>
            <a:avLst/>
            <a:gdLst>
              <a:gd name="connsiteX0" fmla="*/ 1962125 w 3501643"/>
              <a:gd name="connsiteY0" fmla="*/ 5795607 h 5795607"/>
              <a:gd name="connsiteX1" fmla="*/ 3501643 w 3501643"/>
              <a:gd name="connsiteY1" fmla="*/ 5419058 h 5795607"/>
              <a:gd name="connsiteX2" fmla="*/ 3501643 w 3501643"/>
              <a:gd name="connsiteY2" fmla="*/ 5795607 h 5795607"/>
              <a:gd name="connsiteX3" fmla="*/ 0 w 3501643"/>
              <a:gd name="connsiteY3" fmla="*/ 0 h 5795607"/>
              <a:gd name="connsiteX4" fmla="*/ 3501643 w 3501643"/>
              <a:gd name="connsiteY4" fmla="*/ 0 h 5795607"/>
              <a:gd name="connsiteX5" fmla="*/ 3501643 w 3501643"/>
              <a:gd name="connsiteY5" fmla="*/ 1717687 h 5795607"/>
              <a:gd name="connsiteX6" fmla="*/ 594069 w 3501643"/>
              <a:gd name="connsiteY6" fmla="*/ 2428847 h 579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1643" h="5795607">
                <a:moveTo>
                  <a:pt x="1962125" y="5795607"/>
                </a:moveTo>
                <a:lnTo>
                  <a:pt x="3501643" y="5419058"/>
                </a:lnTo>
                <a:lnTo>
                  <a:pt x="3501643" y="5795607"/>
                </a:lnTo>
                <a:close/>
                <a:moveTo>
                  <a:pt x="0" y="0"/>
                </a:moveTo>
                <a:lnTo>
                  <a:pt x="3501643" y="0"/>
                </a:lnTo>
                <a:lnTo>
                  <a:pt x="3501643" y="1717687"/>
                </a:lnTo>
                <a:lnTo>
                  <a:pt x="594069" y="242884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964186-7739-6F29-831B-5620FF60DAD7}"/>
              </a:ext>
            </a:extLst>
          </p:cNvPr>
          <p:cNvSpPr txBox="1"/>
          <p:nvPr/>
        </p:nvSpPr>
        <p:spPr>
          <a:xfrm>
            <a:off x="111894" y="13988"/>
            <a:ext cx="1176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SATURDAY SERVICE MEAL COUNT REPORT</a:t>
            </a:r>
          </a:p>
        </p:txBody>
      </p:sp>
      <p:pic>
        <p:nvPicPr>
          <p:cNvPr id="27" name="Picture 26" descr="Abstract Colorful Blob Shapes Element Design. 14273466 PNG">
            <a:extLst>
              <a:ext uri="{FF2B5EF4-FFF2-40B4-BE49-F238E27FC236}">
                <a16:creationId xmlns:a16="http://schemas.microsoft.com/office/drawing/2014/main" id="{ADAAA8A3-8749-1F0D-DF3C-68C1DCA69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8815">
            <a:off x="8988778" y="4130114"/>
            <a:ext cx="6406444" cy="6614006"/>
          </a:xfrm>
          <a:custGeom>
            <a:avLst/>
            <a:gdLst>
              <a:gd name="connsiteX0" fmla="*/ 0 w 6406444"/>
              <a:gd name="connsiteY0" fmla="*/ 5820973 h 6614006"/>
              <a:gd name="connsiteX1" fmla="*/ 575755 w 6406444"/>
              <a:gd name="connsiteY1" fmla="*/ 6614006 h 6614006"/>
              <a:gd name="connsiteX2" fmla="*/ 0 w 6406444"/>
              <a:gd name="connsiteY2" fmla="*/ 6614006 h 6614006"/>
              <a:gd name="connsiteX3" fmla="*/ 6406444 w 6406444"/>
              <a:gd name="connsiteY3" fmla="*/ 0 h 6614006"/>
              <a:gd name="connsiteX4" fmla="*/ 6406444 w 6406444"/>
              <a:gd name="connsiteY4" fmla="*/ 924078 h 6614006"/>
              <a:gd name="connsiteX5" fmla="*/ 3623588 w 6406444"/>
              <a:gd name="connsiteY5" fmla="*/ 2944476 h 6614006"/>
              <a:gd name="connsiteX6" fmla="*/ 1485851 w 6406444"/>
              <a:gd name="connsiteY6" fmla="*/ 0 h 66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06444" h="6614006">
                <a:moveTo>
                  <a:pt x="0" y="5820973"/>
                </a:moveTo>
                <a:lnTo>
                  <a:pt x="575755" y="6614006"/>
                </a:lnTo>
                <a:lnTo>
                  <a:pt x="0" y="6614006"/>
                </a:lnTo>
                <a:close/>
                <a:moveTo>
                  <a:pt x="6406444" y="0"/>
                </a:moveTo>
                <a:lnTo>
                  <a:pt x="6406444" y="924078"/>
                </a:lnTo>
                <a:lnTo>
                  <a:pt x="3623588" y="2944476"/>
                </a:lnTo>
                <a:lnTo>
                  <a:pt x="1485851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D457C1B-7CDF-14BE-05FC-7F2BB3282C0A}"/>
              </a:ext>
            </a:extLst>
          </p:cNvPr>
          <p:cNvGrpSpPr/>
          <p:nvPr/>
        </p:nvGrpSpPr>
        <p:grpSpPr>
          <a:xfrm>
            <a:off x="1369048" y="2073159"/>
            <a:ext cx="10631158" cy="3450791"/>
            <a:chOff x="-2061995" y="-514577"/>
            <a:chExt cx="10631158" cy="345079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37E2EB-D0C6-4B77-6CB4-88DCBE37BF8B}"/>
                </a:ext>
              </a:extLst>
            </p:cNvPr>
            <p:cNvSpPr txBox="1"/>
            <p:nvPr/>
          </p:nvSpPr>
          <p:spPr>
            <a:xfrm>
              <a:off x="4476463" y="-514577"/>
              <a:ext cx="4092700" cy="31085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Century Gothic" panose="020B0502020202020204" pitchFamily="34" charset="0"/>
                </a:rPr>
                <a:t>Program Staff will then mark off each student as they receive a reimbursable meal on the grid portion of the form. 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589071F-5898-7132-2EF9-4C82F55ACE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2174" y="1122209"/>
              <a:ext cx="1859808" cy="642860"/>
            </a:xfrm>
            <a:prstGeom prst="straightConnector1">
              <a:avLst/>
            </a:prstGeom>
            <a:ln w="57150">
              <a:solidFill>
                <a:srgbClr val="D78C3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E211E341-0122-D267-9F4B-1858487C824E}"/>
                </a:ext>
              </a:extLst>
            </p:cNvPr>
            <p:cNvSpPr/>
            <p:nvPr/>
          </p:nvSpPr>
          <p:spPr>
            <a:xfrm>
              <a:off x="-2061995" y="1453155"/>
              <a:ext cx="4278275" cy="1483059"/>
            </a:xfrm>
            <a:prstGeom prst="roundRect">
              <a:avLst/>
            </a:prstGeom>
            <a:noFill/>
            <a:ln w="57150">
              <a:solidFill>
                <a:srgbClr val="D78C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5E4AFA2-9173-A92A-3829-02FBBF7DF512}"/>
              </a:ext>
            </a:extLst>
          </p:cNvPr>
          <p:cNvSpPr txBox="1"/>
          <p:nvPr/>
        </p:nvSpPr>
        <p:spPr>
          <a:xfrm>
            <a:off x="7633995" y="733153"/>
            <a:ext cx="1020603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cap="all" spc="1500" dirty="0">
                <a:latin typeface="+mj-lt"/>
                <a:ea typeface="+mj-ea"/>
                <a:cs typeface="+mj-cs"/>
              </a:rPr>
              <a:t>continued</a:t>
            </a:r>
          </a:p>
        </p:txBody>
      </p:sp>
    </p:spTree>
    <p:extLst>
      <p:ext uri="{BB962C8B-B14F-4D97-AF65-F5344CB8AC3E}">
        <p14:creationId xmlns:p14="http://schemas.microsoft.com/office/powerpoint/2010/main" val="383779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F8E8A-9EC0-AAEA-2E6F-1C40CC463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9018A9-2443-CB0C-6947-0D7B8C5259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254"/>
          <a:stretch/>
        </p:blipFill>
        <p:spPr>
          <a:xfrm>
            <a:off x="1138571" y="1227674"/>
            <a:ext cx="6185219" cy="4094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esthetic Boho Blob Shape and Outline Flower 11382403 PNG">
            <a:extLst>
              <a:ext uri="{FF2B5EF4-FFF2-40B4-BE49-F238E27FC236}">
                <a16:creationId xmlns:a16="http://schemas.microsoft.com/office/drawing/2014/main" id="{31EDEF66-EA1B-4B98-0BA2-B3A549837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1"/>
          <a:stretch>
            <a:fillRect/>
          </a:stretch>
        </p:blipFill>
        <p:spPr bwMode="auto">
          <a:xfrm rot="824645">
            <a:off x="-732249" y="4676565"/>
            <a:ext cx="3501643" cy="5795607"/>
          </a:xfrm>
          <a:custGeom>
            <a:avLst/>
            <a:gdLst>
              <a:gd name="connsiteX0" fmla="*/ 1962125 w 3501643"/>
              <a:gd name="connsiteY0" fmla="*/ 5795607 h 5795607"/>
              <a:gd name="connsiteX1" fmla="*/ 3501643 w 3501643"/>
              <a:gd name="connsiteY1" fmla="*/ 5419058 h 5795607"/>
              <a:gd name="connsiteX2" fmla="*/ 3501643 w 3501643"/>
              <a:gd name="connsiteY2" fmla="*/ 5795607 h 5795607"/>
              <a:gd name="connsiteX3" fmla="*/ 0 w 3501643"/>
              <a:gd name="connsiteY3" fmla="*/ 0 h 5795607"/>
              <a:gd name="connsiteX4" fmla="*/ 3501643 w 3501643"/>
              <a:gd name="connsiteY4" fmla="*/ 0 h 5795607"/>
              <a:gd name="connsiteX5" fmla="*/ 3501643 w 3501643"/>
              <a:gd name="connsiteY5" fmla="*/ 1717687 h 5795607"/>
              <a:gd name="connsiteX6" fmla="*/ 594069 w 3501643"/>
              <a:gd name="connsiteY6" fmla="*/ 2428847 h 579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1643" h="5795607">
                <a:moveTo>
                  <a:pt x="1962125" y="5795607"/>
                </a:moveTo>
                <a:lnTo>
                  <a:pt x="3501643" y="5419058"/>
                </a:lnTo>
                <a:lnTo>
                  <a:pt x="3501643" y="5795607"/>
                </a:lnTo>
                <a:close/>
                <a:moveTo>
                  <a:pt x="0" y="0"/>
                </a:moveTo>
                <a:lnTo>
                  <a:pt x="3501643" y="0"/>
                </a:lnTo>
                <a:lnTo>
                  <a:pt x="3501643" y="1717687"/>
                </a:lnTo>
                <a:lnTo>
                  <a:pt x="594069" y="242884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9686DD-DCF4-42C6-C5B0-720C9EEE2050}"/>
              </a:ext>
            </a:extLst>
          </p:cNvPr>
          <p:cNvSpPr txBox="1"/>
          <p:nvPr/>
        </p:nvSpPr>
        <p:spPr>
          <a:xfrm>
            <a:off x="111894" y="13988"/>
            <a:ext cx="1176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SATURDAY SERVICE MEAL COUNT REPORT</a:t>
            </a:r>
          </a:p>
        </p:txBody>
      </p:sp>
      <p:pic>
        <p:nvPicPr>
          <p:cNvPr id="27" name="Picture 26" descr="Abstract Colorful Blob Shapes Element Design. 14273466 PNG">
            <a:extLst>
              <a:ext uri="{FF2B5EF4-FFF2-40B4-BE49-F238E27FC236}">
                <a16:creationId xmlns:a16="http://schemas.microsoft.com/office/drawing/2014/main" id="{476BA7C4-CBE1-B15E-6630-EA9023A6B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8815">
            <a:off x="8988778" y="4130114"/>
            <a:ext cx="6406444" cy="6614006"/>
          </a:xfrm>
          <a:custGeom>
            <a:avLst/>
            <a:gdLst>
              <a:gd name="connsiteX0" fmla="*/ 0 w 6406444"/>
              <a:gd name="connsiteY0" fmla="*/ 5820973 h 6614006"/>
              <a:gd name="connsiteX1" fmla="*/ 575755 w 6406444"/>
              <a:gd name="connsiteY1" fmla="*/ 6614006 h 6614006"/>
              <a:gd name="connsiteX2" fmla="*/ 0 w 6406444"/>
              <a:gd name="connsiteY2" fmla="*/ 6614006 h 6614006"/>
              <a:gd name="connsiteX3" fmla="*/ 6406444 w 6406444"/>
              <a:gd name="connsiteY3" fmla="*/ 0 h 6614006"/>
              <a:gd name="connsiteX4" fmla="*/ 6406444 w 6406444"/>
              <a:gd name="connsiteY4" fmla="*/ 924078 h 6614006"/>
              <a:gd name="connsiteX5" fmla="*/ 3623588 w 6406444"/>
              <a:gd name="connsiteY5" fmla="*/ 2944476 h 6614006"/>
              <a:gd name="connsiteX6" fmla="*/ 1485851 w 6406444"/>
              <a:gd name="connsiteY6" fmla="*/ 0 h 66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06444" h="6614006">
                <a:moveTo>
                  <a:pt x="0" y="5820973"/>
                </a:moveTo>
                <a:lnTo>
                  <a:pt x="575755" y="6614006"/>
                </a:lnTo>
                <a:lnTo>
                  <a:pt x="0" y="6614006"/>
                </a:lnTo>
                <a:close/>
                <a:moveTo>
                  <a:pt x="6406444" y="0"/>
                </a:moveTo>
                <a:lnTo>
                  <a:pt x="6406444" y="924078"/>
                </a:lnTo>
                <a:lnTo>
                  <a:pt x="3623588" y="2944476"/>
                </a:lnTo>
                <a:lnTo>
                  <a:pt x="1485851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004399C-3104-82B8-B67C-8F1FAD9973F2}"/>
              </a:ext>
            </a:extLst>
          </p:cNvPr>
          <p:cNvCxnSpPr>
            <a:cxnSpLocks/>
          </p:cNvCxnSpPr>
          <p:nvPr/>
        </p:nvCxnSpPr>
        <p:spPr>
          <a:xfrm flipH="1">
            <a:off x="7442200" y="2931841"/>
            <a:ext cx="704037" cy="913692"/>
          </a:xfrm>
          <a:prstGeom prst="straightConnector1">
            <a:avLst/>
          </a:prstGeom>
          <a:ln w="57150">
            <a:solidFill>
              <a:srgbClr val="D78C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660CEE5-E6EA-2919-7EC4-05B95771806A}"/>
              </a:ext>
            </a:extLst>
          </p:cNvPr>
          <p:cNvSpPr/>
          <p:nvPr/>
        </p:nvSpPr>
        <p:spPr>
          <a:xfrm>
            <a:off x="5105400" y="3845533"/>
            <a:ext cx="2082800" cy="294667"/>
          </a:xfrm>
          <a:prstGeom prst="roundRect">
            <a:avLst/>
          </a:prstGeom>
          <a:noFill/>
          <a:ln w="38100">
            <a:solidFill>
              <a:srgbClr val="D78C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A2FDCA-5191-CBB1-2A37-DBB67801C7E3}"/>
              </a:ext>
            </a:extLst>
          </p:cNvPr>
          <p:cNvSpPr txBox="1"/>
          <p:nvPr/>
        </p:nvSpPr>
        <p:spPr>
          <a:xfrm>
            <a:off x="8388060" y="2151614"/>
            <a:ext cx="35499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Number of reimbursable meals served must </a:t>
            </a:r>
            <a:r>
              <a:rPr lang="en-US" sz="2800" b="1" i="1" dirty="0">
                <a:latin typeface="Century Gothic" panose="020B0502020202020204" pitchFamily="34" charset="0"/>
              </a:rPr>
              <a:t>not</a:t>
            </a:r>
            <a:r>
              <a:rPr lang="en-US" sz="2800" dirty="0">
                <a:latin typeface="Century Gothic" panose="020B0502020202020204" pitchFamily="34" charset="0"/>
              </a:rPr>
              <a:t> exceed the amount of attendance.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8715A70-28F5-783D-D6E9-F2DB520AE7CA}"/>
              </a:ext>
            </a:extLst>
          </p:cNvPr>
          <p:cNvSpPr txBox="1"/>
          <p:nvPr/>
        </p:nvSpPr>
        <p:spPr>
          <a:xfrm>
            <a:off x="7633995" y="733153"/>
            <a:ext cx="1020603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cap="all" spc="1500" dirty="0">
                <a:latin typeface="+mj-lt"/>
                <a:ea typeface="+mj-ea"/>
                <a:cs typeface="+mj-cs"/>
              </a:rPr>
              <a:t>continued</a:t>
            </a:r>
          </a:p>
        </p:txBody>
      </p:sp>
    </p:spTree>
    <p:extLst>
      <p:ext uri="{BB962C8B-B14F-4D97-AF65-F5344CB8AC3E}">
        <p14:creationId xmlns:p14="http://schemas.microsoft.com/office/powerpoint/2010/main" val="1847741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FEDE9-2DC9-C34E-FAB6-4A7F25D1C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C1A586-6C92-64B2-BB8F-AB853ACB3F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254"/>
          <a:stretch/>
        </p:blipFill>
        <p:spPr>
          <a:xfrm>
            <a:off x="1206953" y="1380951"/>
            <a:ext cx="6185219" cy="4094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esthetic Boho Blob Shape and Outline Flower 11382403 PNG">
            <a:extLst>
              <a:ext uri="{FF2B5EF4-FFF2-40B4-BE49-F238E27FC236}">
                <a16:creationId xmlns:a16="http://schemas.microsoft.com/office/drawing/2014/main" id="{341EE315-8A45-8C4D-9474-1145170CE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1"/>
          <a:stretch>
            <a:fillRect/>
          </a:stretch>
        </p:blipFill>
        <p:spPr bwMode="auto">
          <a:xfrm rot="824645">
            <a:off x="-732249" y="4676565"/>
            <a:ext cx="3501643" cy="5795607"/>
          </a:xfrm>
          <a:custGeom>
            <a:avLst/>
            <a:gdLst>
              <a:gd name="connsiteX0" fmla="*/ 1962125 w 3501643"/>
              <a:gd name="connsiteY0" fmla="*/ 5795607 h 5795607"/>
              <a:gd name="connsiteX1" fmla="*/ 3501643 w 3501643"/>
              <a:gd name="connsiteY1" fmla="*/ 5419058 h 5795607"/>
              <a:gd name="connsiteX2" fmla="*/ 3501643 w 3501643"/>
              <a:gd name="connsiteY2" fmla="*/ 5795607 h 5795607"/>
              <a:gd name="connsiteX3" fmla="*/ 0 w 3501643"/>
              <a:gd name="connsiteY3" fmla="*/ 0 h 5795607"/>
              <a:gd name="connsiteX4" fmla="*/ 3501643 w 3501643"/>
              <a:gd name="connsiteY4" fmla="*/ 0 h 5795607"/>
              <a:gd name="connsiteX5" fmla="*/ 3501643 w 3501643"/>
              <a:gd name="connsiteY5" fmla="*/ 1717687 h 5795607"/>
              <a:gd name="connsiteX6" fmla="*/ 594069 w 3501643"/>
              <a:gd name="connsiteY6" fmla="*/ 2428847 h 579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1643" h="5795607">
                <a:moveTo>
                  <a:pt x="1962125" y="5795607"/>
                </a:moveTo>
                <a:lnTo>
                  <a:pt x="3501643" y="5419058"/>
                </a:lnTo>
                <a:lnTo>
                  <a:pt x="3501643" y="5795607"/>
                </a:lnTo>
                <a:close/>
                <a:moveTo>
                  <a:pt x="0" y="0"/>
                </a:moveTo>
                <a:lnTo>
                  <a:pt x="3501643" y="0"/>
                </a:lnTo>
                <a:lnTo>
                  <a:pt x="3501643" y="1717687"/>
                </a:lnTo>
                <a:lnTo>
                  <a:pt x="594069" y="242884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854923-24A9-14A9-A1B1-DD7C5982E21F}"/>
              </a:ext>
            </a:extLst>
          </p:cNvPr>
          <p:cNvSpPr txBox="1"/>
          <p:nvPr/>
        </p:nvSpPr>
        <p:spPr>
          <a:xfrm>
            <a:off x="111894" y="13988"/>
            <a:ext cx="1176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SATURDAY SERVICE MEAL COUNT REPORT</a:t>
            </a:r>
          </a:p>
        </p:txBody>
      </p:sp>
      <p:pic>
        <p:nvPicPr>
          <p:cNvPr id="27" name="Picture 26" descr="Abstract Colorful Blob Shapes Element Design. 14273466 PNG">
            <a:extLst>
              <a:ext uri="{FF2B5EF4-FFF2-40B4-BE49-F238E27FC236}">
                <a16:creationId xmlns:a16="http://schemas.microsoft.com/office/drawing/2014/main" id="{8207CD17-3340-2F66-B010-28CDADDF9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8815">
            <a:off x="8988778" y="4130114"/>
            <a:ext cx="6406444" cy="6614006"/>
          </a:xfrm>
          <a:custGeom>
            <a:avLst/>
            <a:gdLst>
              <a:gd name="connsiteX0" fmla="*/ 0 w 6406444"/>
              <a:gd name="connsiteY0" fmla="*/ 5820973 h 6614006"/>
              <a:gd name="connsiteX1" fmla="*/ 575755 w 6406444"/>
              <a:gd name="connsiteY1" fmla="*/ 6614006 h 6614006"/>
              <a:gd name="connsiteX2" fmla="*/ 0 w 6406444"/>
              <a:gd name="connsiteY2" fmla="*/ 6614006 h 6614006"/>
              <a:gd name="connsiteX3" fmla="*/ 6406444 w 6406444"/>
              <a:gd name="connsiteY3" fmla="*/ 0 h 6614006"/>
              <a:gd name="connsiteX4" fmla="*/ 6406444 w 6406444"/>
              <a:gd name="connsiteY4" fmla="*/ 924078 h 6614006"/>
              <a:gd name="connsiteX5" fmla="*/ 3623588 w 6406444"/>
              <a:gd name="connsiteY5" fmla="*/ 2944476 h 6614006"/>
              <a:gd name="connsiteX6" fmla="*/ 1485851 w 6406444"/>
              <a:gd name="connsiteY6" fmla="*/ 0 h 66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06444" h="6614006">
                <a:moveTo>
                  <a:pt x="0" y="5820973"/>
                </a:moveTo>
                <a:lnTo>
                  <a:pt x="575755" y="6614006"/>
                </a:lnTo>
                <a:lnTo>
                  <a:pt x="0" y="6614006"/>
                </a:lnTo>
                <a:close/>
                <a:moveTo>
                  <a:pt x="6406444" y="0"/>
                </a:moveTo>
                <a:lnTo>
                  <a:pt x="6406444" y="924078"/>
                </a:lnTo>
                <a:lnTo>
                  <a:pt x="3623588" y="2944476"/>
                </a:lnTo>
                <a:lnTo>
                  <a:pt x="1485851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37C5BB-5F86-F1BF-8858-4DAE06BB09A8}"/>
              </a:ext>
            </a:extLst>
          </p:cNvPr>
          <p:cNvSpPr txBox="1"/>
          <p:nvPr/>
        </p:nvSpPr>
        <p:spPr>
          <a:xfrm>
            <a:off x="7633995" y="733153"/>
            <a:ext cx="1020603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cap="all" spc="1500" dirty="0">
                <a:latin typeface="+mj-lt"/>
                <a:ea typeface="+mj-ea"/>
                <a:cs typeface="+mj-cs"/>
              </a:rPr>
              <a:t>continued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6BF1E5B-AD2B-B379-8877-F99EF514C4FF}"/>
              </a:ext>
            </a:extLst>
          </p:cNvPr>
          <p:cNvGrpSpPr/>
          <p:nvPr/>
        </p:nvGrpSpPr>
        <p:grpSpPr>
          <a:xfrm>
            <a:off x="5549980" y="2119940"/>
            <a:ext cx="6322114" cy="3451084"/>
            <a:chOff x="5398401" y="2121893"/>
            <a:chExt cx="6322114" cy="345108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BBFB8AB-8B02-CD3D-4167-DFDBB3DB5F43}"/>
                </a:ext>
              </a:extLst>
            </p:cNvPr>
            <p:cNvSpPr txBox="1"/>
            <p:nvPr/>
          </p:nvSpPr>
          <p:spPr>
            <a:xfrm>
              <a:off x="7949910" y="2121893"/>
              <a:ext cx="377060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18288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Century Gothic" panose="020B0502020202020204" pitchFamily="34" charset="0"/>
                </a:rPr>
                <a:t>Once service has ended. Program Staff will sign verifying all information is true and correct.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2DD5B62-990E-F80C-F3CF-B784EAB3262C}"/>
                </a:ext>
              </a:extLst>
            </p:cNvPr>
            <p:cNvSpPr/>
            <p:nvPr/>
          </p:nvSpPr>
          <p:spPr>
            <a:xfrm>
              <a:off x="5398401" y="4345521"/>
              <a:ext cx="1886933" cy="1227456"/>
            </a:xfrm>
            <a:prstGeom prst="roundRect">
              <a:avLst/>
            </a:prstGeom>
            <a:noFill/>
            <a:ln w="57150">
              <a:solidFill>
                <a:srgbClr val="D78C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C12D470-B30C-1500-CB05-9D4AB681D6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83442" y="4082623"/>
              <a:ext cx="602323" cy="349627"/>
            </a:xfrm>
            <a:prstGeom prst="straightConnector1">
              <a:avLst/>
            </a:prstGeom>
            <a:ln w="38100">
              <a:solidFill>
                <a:srgbClr val="D78C3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807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bstract Colorful Blob Shapes Element Design. 14273466 PNG">
            <a:extLst>
              <a:ext uri="{FF2B5EF4-FFF2-40B4-BE49-F238E27FC236}">
                <a16:creationId xmlns:a16="http://schemas.microsoft.com/office/drawing/2014/main" id="{94ADE715-70FC-E8DC-E208-BDE7EDCE3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2"/>
          <a:stretch>
            <a:fillRect/>
          </a:stretch>
        </p:blipFill>
        <p:spPr bwMode="auto">
          <a:xfrm rot="3088307">
            <a:off x="-1804604" y="-862374"/>
            <a:ext cx="9700520" cy="8862705"/>
          </a:xfrm>
          <a:custGeom>
            <a:avLst/>
            <a:gdLst>
              <a:gd name="connsiteX0" fmla="*/ 0 w 9700520"/>
              <a:gd name="connsiteY0" fmla="*/ 4462579 h 8862705"/>
              <a:gd name="connsiteX1" fmla="*/ 161105 w 9700520"/>
              <a:gd name="connsiteY1" fmla="*/ 4590857 h 8862705"/>
              <a:gd name="connsiteX2" fmla="*/ 3816530 w 9700520"/>
              <a:gd name="connsiteY2" fmla="*/ 0 h 8862705"/>
              <a:gd name="connsiteX3" fmla="*/ 9700520 w 9700520"/>
              <a:gd name="connsiteY3" fmla="*/ 0 h 8862705"/>
              <a:gd name="connsiteX4" fmla="*/ 9700520 w 9700520"/>
              <a:gd name="connsiteY4" fmla="*/ 3620076 h 8862705"/>
              <a:gd name="connsiteX5" fmla="*/ 5526128 w 9700520"/>
              <a:gd name="connsiteY5" fmla="*/ 8862705 h 8862705"/>
              <a:gd name="connsiteX6" fmla="*/ 0 w 9700520"/>
              <a:gd name="connsiteY6" fmla="*/ 0 h 8862705"/>
              <a:gd name="connsiteX7" fmla="*/ 748276 w 9700520"/>
              <a:gd name="connsiteY7" fmla="*/ 0 h 8862705"/>
              <a:gd name="connsiteX8" fmla="*/ 0 w 9700520"/>
              <a:gd name="connsiteY8" fmla="*/ 939761 h 886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00520" h="8862705">
                <a:moveTo>
                  <a:pt x="0" y="4462579"/>
                </a:moveTo>
                <a:lnTo>
                  <a:pt x="161105" y="4590857"/>
                </a:lnTo>
                <a:lnTo>
                  <a:pt x="3816530" y="0"/>
                </a:lnTo>
                <a:lnTo>
                  <a:pt x="9700520" y="0"/>
                </a:lnTo>
                <a:lnTo>
                  <a:pt x="9700520" y="3620076"/>
                </a:lnTo>
                <a:lnTo>
                  <a:pt x="5526128" y="8862705"/>
                </a:lnTo>
                <a:close/>
                <a:moveTo>
                  <a:pt x="0" y="0"/>
                </a:moveTo>
                <a:lnTo>
                  <a:pt x="748276" y="0"/>
                </a:lnTo>
                <a:lnTo>
                  <a:pt x="0" y="93976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621207-1296-F869-C8BF-32D2E795284C}"/>
              </a:ext>
            </a:extLst>
          </p:cNvPr>
          <p:cNvSpPr txBox="1"/>
          <p:nvPr/>
        </p:nvSpPr>
        <p:spPr>
          <a:xfrm>
            <a:off x="6564559" y="1998584"/>
            <a:ext cx="5091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When requesting Saturday or Sunday field trips, program staff are required to complete the </a:t>
            </a:r>
            <a:r>
              <a:rPr lang="en-US" sz="2400" i="1" dirty="0"/>
              <a:t>Request for Field Trip Meals </a:t>
            </a:r>
            <a:r>
              <a:rPr lang="en-US" sz="2400" dirty="0"/>
              <a:t>form 3 weeks prior to the field trips date. </a:t>
            </a:r>
            <a:endParaRPr lang="en-US" sz="2400" i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D2E3D0-69FF-D983-69BA-9A3262DC80DC}"/>
              </a:ext>
            </a:extLst>
          </p:cNvPr>
          <p:cNvSpPr txBox="1">
            <a:spLocks/>
          </p:cNvSpPr>
          <p:nvPr/>
        </p:nvSpPr>
        <p:spPr>
          <a:xfrm>
            <a:off x="5595372" y="516361"/>
            <a:ext cx="7410444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700"/>
              <a:t>WEEKEND FIELD TRIPS</a:t>
            </a:r>
            <a:endParaRPr lang="en-US" sz="4700" dirty="0"/>
          </a:p>
        </p:txBody>
      </p:sp>
      <p:pic>
        <p:nvPicPr>
          <p:cNvPr id="11" name="Picture 10" descr="Boho Blobs PNGs for Free Download">
            <a:extLst>
              <a:ext uri="{FF2B5EF4-FFF2-40B4-BE49-F238E27FC236}">
                <a16:creationId xmlns:a16="http://schemas.microsoft.com/office/drawing/2014/main" id="{D2E54CCE-483B-8167-2637-92C386855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82"/>
          <a:stretch>
            <a:fillRect/>
          </a:stretch>
        </p:blipFill>
        <p:spPr bwMode="auto">
          <a:xfrm flipH="1">
            <a:off x="5104832" y="5145139"/>
            <a:ext cx="2056472" cy="1712861"/>
          </a:xfrm>
          <a:custGeom>
            <a:avLst/>
            <a:gdLst>
              <a:gd name="connsiteX0" fmla="*/ 2536177 w 2536177"/>
              <a:gd name="connsiteY0" fmla="*/ 0 h 2112413"/>
              <a:gd name="connsiteX1" fmla="*/ 0 w 2536177"/>
              <a:gd name="connsiteY1" fmla="*/ 0 h 2112413"/>
              <a:gd name="connsiteX2" fmla="*/ 0 w 2536177"/>
              <a:gd name="connsiteY2" fmla="*/ 2112413 h 2112413"/>
              <a:gd name="connsiteX3" fmla="*/ 2536177 w 2536177"/>
              <a:gd name="connsiteY3" fmla="*/ 2112413 h 211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6177" h="2112413">
                <a:moveTo>
                  <a:pt x="2536177" y="0"/>
                </a:moveTo>
                <a:lnTo>
                  <a:pt x="0" y="0"/>
                </a:lnTo>
                <a:lnTo>
                  <a:pt x="0" y="2112413"/>
                </a:lnTo>
                <a:lnTo>
                  <a:pt x="2536177" y="2112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E5D0A6-E323-8FFA-3550-74DA13A078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" r="4192"/>
          <a:stretch/>
        </p:blipFill>
        <p:spPr>
          <a:xfrm>
            <a:off x="558971" y="771415"/>
            <a:ext cx="4198984" cy="5761219"/>
          </a:xfrm>
          <a:prstGeom prst="roundRect">
            <a:avLst>
              <a:gd name="adj" fmla="val 1188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668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F1F06-A154-742B-3C59-95940BA17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7329C-E7D1-65D5-67B8-FA3F859FFFE6}"/>
              </a:ext>
            </a:extLst>
          </p:cNvPr>
          <p:cNvSpPr txBox="1">
            <a:spLocks/>
          </p:cNvSpPr>
          <p:nvPr/>
        </p:nvSpPr>
        <p:spPr>
          <a:xfrm>
            <a:off x="3219450" y="0"/>
            <a:ext cx="5753100" cy="35585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cap="all" spc="1500" dirty="0" err="1"/>
              <a:t>OVerview</a:t>
            </a:r>
            <a:endParaRPr lang="en-US" sz="6000" cap="all" spc="15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0A5A5D-43BA-6591-1BE5-02026A5CB3CD}"/>
              </a:ext>
            </a:extLst>
          </p:cNvPr>
          <p:cNvSpPr txBox="1"/>
          <p:nvPr/>
        </p:nvSpPr>
        <p:spPr>
          <a:xfrm>
            <a:off x="2468689" y="2186527"/>
            <a:ext cx="7693776" cy="556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Century Gothic" panose="020B0502020202020204" pitchFamily="34" charset="0"/>
              </a:rPr>
              <a:t>This training will detail the following procedures:</a:t>
            </a:r>
          </a:p>
          <a:p>
            <a:pPr>
              <a:spcAft>
                <a:spcPts val="600"/>
              </a:spcAft>
            </a:pPr>
            <a:endParaRPr lang="en-US" sz="5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Programs | Eidos Global">
            <a:extLst>
              <a:ext uri="{FF2B5EF4-FFF2-40B4-BE49-F238E27FC236}">
                <a16:creationId xmlns:a16="http://schemas.microsoft.com/office/drawing/2014/main" id="{05DA037B-2405-AB6C-33BE-75D034695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526" y="0"/>
            <a:ext cx="4752474" cy="192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esthetic Boho Blob Shape and Outline Flower 11382403 PNG">
            <a:extLst>
              <a:ext uri="{FF2B5EF4-FFF2-40B4-BE49-F238E27FC236}">
                <a16:creationId xmlns:a16="http://schemas.microsoft.com/office/drawing/2014/main" id="{C8253F00-CF75-5769-33FF-5CD271F5F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9787">
            <a:off x="-2737145" y="2271436"/>
            <a:ext cx="6153556" cy="6163888"/>
          </a:xfrm>
          <a:custGeom>
            <a:avLst/>
            <a:gdLst>
              <a:gd name="connsiteX0" fmla="*/ 5143981 w 6858000"/>
              <a:gd name="connsiteY0" fmla="*/ 6352454 h 6858000"/>
              <a:gd name="connsiteX1" fmla="*/ 6858000 w 6858000"/>
              <a:gd name="connsiteY1" fmla="*/ 5061015 h 6858000"/>
              <a:gd name="connsiteX2" fmla="*/ 6858000 w 6858000"/>
              <a:gd name="connsiteY2" fmla="*/ 6858000 h 6858000"/>
              <a:gd name="connsiteX3" fmla="*/ 4805684 w 6858000"/>
              <a:gd name="connsiteY3" fmla="*/ 6858000 h 6858000"/>
              <a:gd name="connsiteX4" fmla="*/ 5264449 w 6858000"/>
              <a:gd name="connsiteY4" fmla="*/ 6512341 h 6858000"/>
              <a:gd name="connsiteX5" fmla="*/ 0 w 6858000"/>
              <a:gd name="connsiteY5" fmla="*/ 5571742 h 6858000"/>
              <a:gd name="connsiteX6" fmla="*/ 969140 w 6858000"/>
              <a:gd name="connsiteY6" fmla="*/ 6858000 h 6858000"/>
              <a:gd name="connsiteX7" fmla="*/ 0 w 6858000"/>
              <a:gd name="connsiteY7" fmla="*/ 6858000 h 6858000"/>
              <a:gd name="connsiteX8" fmla="*/ 357681 w 6858000"/>
              <a:gd name="connsiteY8" fmla="*/ 0 h 6858000"/>
              <a:gd name="connsiteX9" fmla="*/ 6858000 w 6858000"/>
              <a:gd name="connsiteY9" fmla="*/ 0 h 6858000"/>
              <a:gd name="connsiteX10" fmla="*/ 6858000 w 6858000"/>
              <a:gd name="connsiteY10" fmla="*/ 2938181 h 6858000"/>
              <a:gd name="connsiteX11" fmla="*/ 4123718 w 6858000"/>
              <a:gd name="connsiteY11" fmla="*/ 49983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6858000">
                <a:moveTo>
                  <a:pt x="5143981" y="6352454"/>
                </a:moveTo>
                <a:lnTo>
                  <a:pt x="6858000" y="5061015"/>
                </a:lnTo>
                <a:lnTo>
                  <a:pt x="6858000" y="6858000"/>
                </a:lnTo>
                <a:lnTo>
                  <a:pt x="4805684" y="6858000"/>
                </a:lnTo>
                <a:lnTo>
                  <a:pt x="5264449" y="6512341"/>
                </a:lnTo>
                <a:close/>
                <a:moveTo>
                  <a:pt x="0" y="5571742"/>
                </a:moveTo>
                <a:lnTo>
                  <a:pt x="969140" y="6858000"/>
                </a:lnTo>
                <a:lnTo>
                  <a:pt x="0" y="6858000"/>
                </a:lnTo>
                <a:close/>
                <a:moveTo>
                  <a:pt x="357681" y="0"/>
                </a:moveTo>
                <a:lnTo>
                  <a:pt x="6858000" y="0"/>
                </a:lnTo>
                <a:lnTo>
                  <a:pt x="6858000" y="2938181"/>
                </a:lnTo>
                <a:lnTo>
                  <a:pt x="4123718" y="499834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726B65-DE95-A4BA-2E33-A505B2A8DD9E}"/>
              </a:ext>
            </a:extLst>
          </p:cNvPr>
          <p:cNvSpPr txBox="1"/>
          <p:nvPr/>
        </p:nvSpPr>
        <p:spPr>
          <a:xfrm>
            <a:off x="2589539" y="2760052"/>
            <a:ext cx="6383011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9144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Century Gothic" panose="020B0502020202020204" pitchFamily="34" charset="0"/>
              </a:rPr>
              <a:t>Saturday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i="1" dirty="0">
                <a:latin typeface="Century Gothic" panose="020B0502020202020204" pitchFamily="34" charset="0"/>
              </a:rPr>
              <a:t>Breakfast</a:t>
            </a:r>
            <a:r>
              <a:rPr lang="en-US" sz="2400" dirty="0">
                <a:latin typeface="Century Gothic" panose="020B0502020202020204" pitchFamily="34" charset="0"/>
              </a:rPr>
              <a:t> and Lunch services</a:t>
            </a:r>
          </a:p>
          <a:p>
            <a:pPr marL="457200" indent="-9144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Century Gothic" panose="020B0502020202020204" pitchFamily="34" charset="0"/>
              </a:rPr>
              <a:t>Saturday </a:t>
            </a:r>
            <a:r>
              <a:rPr lang="en-US" sz="2400" i="1" dirty="0">
                <a:latin typeface="Century Gothic" panose="020B0502020202020204" pitchFamily="34" charset="0"/>
              </a:rPr>
              <a:t>Supper</a:t>
            </a:r>
            <a:r>
              <a:rPr lang="en-US" sz="2400" dirty="0">
                <a:latin typeface="Century Gothic" panose="020B0502020202020204" pitchFamily="34" charset="0"/>
              </a:rPr>
              <a:t> Field trips</a:t>
            </a:r>
          </a:p>
          <a:p>
            <a:pPr marL="457200" indent="-9144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Century Gothic" panose="020B0502020202020204" pitchFamily="34" charset="0"/>
              </a:rPr>
              <a:t>Sunday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i="1" dirty="0">
                <a:latin typeface="Century Gothic" panose="020B0502020202020204" pitchFamily="34" charset="0"/>
              </a:rPr>
              <a:t>Supper</a:t>
            </a:r>
            <a:r>
              <a:rPr lang="en-US" sz="2400" dirty="0">
                <a:latin typeface="Century Gothic" panose="020B0502020202020204" pitchFamily="34" charset="0"/>
              </a:rPr>
              <a:t> Field trips</a:t>
            </a:r>
          </a:p>
        </p:txBody>
      </p:sp>
    </p:spTree>
    <p:extLst>
      <p:ext uri="{BB962C8B-B14F-4D97-AF65-F5344CB8AC3E}">
        <p14:creationId xmlns:p14="http://schemas.microsoft.com/office/powerpoint/2010/main" val="858462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C1270-5627-1360-F64C-616EFABC8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bstract Colorful Blob Shapes Element Design. 14273466 PNG">
            <a:extLst>
              <a:ext uri="{FF2B5EF4-FFF2-40B4-BE49-F238E27FC236}">
                <a16:creationId xmlns:a16="http://schemas.microsoft.com/office/drawing/2014/main" id="{B267D164-10D1-12CB-6824-75D8B0218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2"/>
          <a:stretch>
            <a:fillRect/>
          </a:stretch>
        </p:blipFill>
        <p:spPr bwMode="auto">
          <a:xfrm rot="3088307">
            <a:off x="-1804604" y="-862374"/>
            <a:ext cx="9700520" cy="8862705"/>
          </a:xfrm>
          <a:custGeom>
            <a:avLst/>
            <a:gdLst>
              <a:gd name="connsiteX0" fmla="*/ 0 w 9700520"/>
              <a:gd name="connsiteY0" fmla="*/ 4462579 h 8862705"/>
              <a:gd name="connsiteX1" fmla="*/ 161105 w 9700520"/>
              <a:gd name="connsiteY1" fmla="*/ 4590857 h 8862705"/>
              <a:gd name="connsiteX2" fmla="*/ 3816530 w 9700520"/>
              <a:gd name="connsiteY2" fmla="*/ 0 h 8862705"/>
              <a:gd name="connsiteX3" fmla="*/ 9700520 w 9700520"/>
              <a:gd name="connsiteY3" fmla="*/ 0 h 8862705"/>
              <a:gd name="connsiteX4" fmla="*/ 9700520 w 9700520"/>
              <a:gd name="connsiteY4" fmla="*/ 3620076 h 8862705"/>
              <a:gd name="connsiteX5" fmla="*/ 5526128 w 9700520"/>
              <a:gd name="connsiteY5" fmla="*/ 8862705 h 8862705"/>
              <a:gd name="connsiteX6" fmla="*/ 0 w 9700520"/>
              <a:gd name="connsiteY6" fmla="*/ 0 h 8862705"/>
              <a:gd name="connsiteX7" fmla="*/ 748276 w 9700520"/>
              <a:gd name="connsiteY7" fmla="*/ 0 h 8862705"/>
              <a:gd name="connsiteX8" fmla="*/ 0 w 9700520"/>
              <a:gd name="connsiteY8" fmla="*/ 939761 h 886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00520" h="8862705">
                <a:moveTo>
                  <a:pt x="0" y="4462579"/>
                </a:moveTo>
                <a:lnTo>
                  <a:pt x="161105" y="4590857"/>
                </a:lnTo>
                <a:lnTo>
                  <a:pt x="3816530" y="0"/>
                </a:lnTo>
                <a:lnTo>
                  <a:pt x="9700520" y="0"/>
                </a:lnTo>
                <a:lnTo>
                  <a:pt x="9700520" y="3620076"/>
                </a:lnTo>
                <a:lnTo>
                  <a:pt x="5526128" y="8862705"/>
                </a:lnTo>
                <a:close/>
                <a:moveTo>
                  <a:pt x="0" y="0"/>
                </a:moveTo>
                <a:lnTo>
                  <a:pt x="748276" y="0"/>
                </a:lnTo>
                <a:lnTo>
                  <a:pt x="0" y="93976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7008B6-43F9-FFD9-711A-3742323AD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372" y="516361"/>
            <a:ext cx="7410444" cy="1524000"/>
          </a:xfrm>
        </p:spPr>
        <p:txBody>
          <a:bodyPr>
            <a:normAutofit/>
          </a:bodyPr>
          <a:lstStyle/>
          <a:p>
            <a:r>
              <a:rPr lang="en-US" sz="4700" dirty="0"/>
              <a:t>WEEKEND FIELD TRIPS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1CE2E6-2E34-440E-088A-80552FCAC48D}"/>
              </a:ext>
            </a:extLst>
          </p:cNvPr>
          <p:cNvSpPr txBox="1"/>
          <p:nvPr/>
        </p:nvSpPr>
        <p:spPr>
          <a:xfrm>
            <a:off x="6888040" y="2040361"/>
            <a:ext cx="501773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0" i="0" u="none" strike="noStrike" baseline="0" dirty="0"/>
              <a:t>If you do NOT have a Saturday School Program you will require the Food Service Division AFSS’s approval</a:t>
            </a:r>
            <a:r>
              <a:rPr lang="en-US" sz="2200" dirty="0"/>
              <a:t> </a:t>
            </a:r>
            <a:r>
              <a:rPr lang="en-US" sz="2200" b="0" i="0" u="none" strike="noStrike" baseline="0" dirty="0"/>
              <a:t>to serve Saturday or Sunday field trip meals.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b="0" i="0" u="none" strike="noStrike" baseline="0" dirty="0"/>
          </a:p>
          <a:p>
            <a:endParaRPr lang="en-US" sz="2200" b="0" i="0" u="none" strike="noStrike" baseline="0" dirty="0"/>
          </a:p>
        </p:txBody>
      </p:sp>
      <p:pic>
        <p:nvPicPr>
          <p:cNvPr id="2" name="Picture 1" descr="Boho Blobs PNGs for Free Download">
            <a:extLst>
              <a:ext uri="{FF2B5EF4-FFF2-40B4-BE49-F238E27FC236}">
                <a16:creationId xmlns:a16="http://schemas.microsoft.com/office/drawing/2014/main" id="{2BFD33E1-73E9-940E-4461-F59521EFE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82"/>
          <a:stretch>
            <a:fillRect/>
          </a:stretch>
        </p:blipFill>
        <p:spPr bwMode="auto">
          <a:xfrm flipH="1">
            <a:off x="5104832" y="5145139"/>
            <a:ext cx="2056472" cy="1712861"/>
          </a:xfrm>
          <a:custGeom>
            <a:avLst/>
            <a:gdLst>
              <a:gd name="connsiteX0" fmla="*/ 2536177 w 2536177"/>
              <a:gd name="connsiteY0" fmla="*/ 0 h 2112413"/>
              <a:gd name="connsiteX1" fmla="*/ 0 w 2536177"/>
              <a:gd name="connsiteY1" fmla="*/ 0 h 2112413"/>
              <a:gd name="connsiteX2" fmla="*/ 0 w 2536177"/>
              <a:gd name="connsiteY2" fmla="*/ 2112413 h 2112413"/>
              <a:gd name="connsiteX3" fmla="*/ 2536177 w 2536177"/>
              <a:gd name="connsiteY3" fmla="*/ 2112413 h 211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6177" h="2112413">
                <a:moveTo>
                  <a:pt x="2536177" y="0"/>
                </a:moveTo>
                <a:lnTo>
                  <a:pt x="0" y="0"/>
                </a:lnTo>
                <a:lnTo>
                  <a:pt x="0" y="2112413"/>
                </a:lnTo>
                <a:lnTo>
                  <a:pt x="2536177" y="2112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BFCD5B-540D-619B-BB6D-71348708C8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" r="4192"/>
          <a:stretch/>
        </p:blipFill>
        <p:spPr>
          <a:xfrm>
            <a:off x="558971" y="771415"/>
            <a:ext cx="4198984" cy="5761219"/>
          </a:xfrm>
          <a:prstGeom prst="roundRect">
            <a:avLst>
              <a:gd name="adj" fmla="val 1188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47907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C8043-3560-B0A6-D616-D7370D954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bstract Colorful Blob Shapes Element Design. 14273466 PNG">
            <a:extLst>
              <a:ext uri="{FF2B5EF4-FFF2-40B4-BE49-F238E27FC236}">
                <a16:creationId xmlns:a16="http://schemas.microsoft.com/office/drawing/2014/main" id="{A55C57B2-7332-9470-D64F-F8F6281A0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2"/>
          <a:stretch>
            <a:fillRect/>
          </a:stretch>
        </p:blipFill>
        <p:spPr bwMode="auto">
          <a:xfrm rot="3088307">
            <a:off x="-1804604" y="-862374"/>
            <a:ext cx="9700520" cy="8862705"/>
          </a:xfrm>
          <a:custGeom>
            <a:avLst/>
            <a:gdLst>
              <a:gd name="connsiteX0" fmla="*/ 0 w 9700520"/>
              <a:gd name="connsiteY0" fmla="*/ 4462579 h 8862705"/>
              <a:gd name="connsiteX1" fmla="*/ 161105 w 9700520"/>
              <a:gd name="connsiteY1" fmla="*/ 4590857 h 8862705"/>
              <a:gd name="connsiteX2" fmla="*/ 3816530 w 9700520"/>
              <a:gd name="connsiteY2" fmla="*/ 0 h 8862705"/>
              <a:gd name="connsiteX3" fmla="*/ 9700520 w 9700520"/>
              <a:gd name="connsiteY3" fmla="*/ 0 h 8862705"/>
              <a:gd name="connsiteX4" fmla="*/ 9700520 w 9700520"/>
              <a:gd name="connsiteY4" fmla="*/ 3620076 h 8862705"/>
              <a:gd name="connsiteX5" fmla="*/ 5526128 w 9700520"/>
              <a:gd name="connsiteY5" fmla="*/ 8862705 h 8862705"/>
              <a:gd name="connsiteX6" fmla="*/ 0 w 9700520"/>
              <a:gd name="connsiteY6" fmla="*/ 0 h 8862705"/>
              <a:gd name="connsiteX7" fmla="*/ 748276 w 9700520"/>
              <a:gd name="connsiteY7" fmla="*/ 0 h 8862705"/>
              <a:gd name="connsiteX8" fmla="*/ 0 w 9700520"/>
              <a:gd name="connsiteY8" fmla="*/ 939761 h 886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00520" h="8862705">
                <a:moveTo>
                  <a:pt x="0" y="4462579"/>
                </a:moveTo>
                <a:lnTo>
                  <a:pt x="161105" y="4590857"/>
                </a:lnTo>
                <a:lnTo>
                  <a:pt x="3816530" y="0"/>
                </a:lnTo>
                <a:lnTo>
                  <a:pt x="9700520" y="0"/>
                </a:lnTo>
                <a:lnTo>
                  <a:pt x="9700520" y="3620076"/>
                </a:lnTo>
                <a:lnTo>
                  <a:pt x="5526128" y="8862705"/>
                </a:lnTo>
                <a:close/>
                <a:moveTo>
                  <a:pt x="0" y="0"/>
                </a:moveTo>
                <a:lnTo>
                  <a:pt x="748276" y="0"/>
                </a:lnTo>
                <a:lnTo>
                  <a:pt x="0" y="93976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7444839-9351-8ACD-337D-57FBD9ABD1FD}"/>
              </a:ext>
            </a:extLst>
          </p:cNvPr>
          <p:cNvSpPr txBox="1">
            <a:spLocks/>
          </p:cNvSpPr>
          <p:nvPr/>
        </p:nvSpPr>
        <p:spPr>
          <a:xfrm>
            <a:off x="5595372" y="516361"/>
            <a:ext cx="7410444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700"/>
              <a:t>WEEKEND FIELD TRIPS</a:t>
            </a:r>
            <a:endParaRPr lang="en-US" sz="47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89709B-C8CC-4089-7FBB-36A217DF6CEA}"/>
              </a:ext>
            </a:extLst>
          </p:cNvPr>
          <p:cNvSpPr txBox="1"/>
          <p:nvPr/>
        </p:nvSpPr>
        <p:spPr>
          <a:xfrm>
            <a:off x="6586489" y="2040361"/>
            <a:ext cx="509132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*Schools with an already approved Saturday Program are pre-approved for field trip meals. However, the </a:t>
            </a:r>
            <a:r>
              <a:rPr lang="en-US" sz="2400" i="1" dirty="0"/>
              <a:t>Request For Field Trip Meals</a:t>
            </a:r>
            <a:r>
              <a:rPr lang="en-US" sz="2400" dirty="0"/>
              <a:t> form is still required to notify managers of serving amounts and planning purposes*</a:t>
            </a:r>
          </a:p>
        </p:txBody>
      </p:sp>
      <p:pic>
        <p:nvPicPr>
          <p:cNvPr id="3" name="Picture 2" descr="Boho Blobs PNGs for Free Download">
            <a:extLst>
              <a:ext uri="{FF2B5EF4-FFF2-40B4-BE49-F238E27FC236}">
                <a16:creationId xmlns:a16="http://schemas.microsoft.com/office/drawing/2014/main" id="{86F5698F-A5FF-BF65-EC92-081FE8BC7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82"/>
          <a:stretch>
            <a:fillRect/>
          </a:stretch>
        </p:blipFill>
        <p:spPr bwMode="auto">
          <a:xfrm flipH="1">
            <a:off x="5104832" y="5145139"/>
            <a:ext cx="2056472" cy="1712861"/>
          </a:xfrm>
          <a:custGeom>
            <a:avLst/>
            <a:gdLst>
              <a:gd name="connsiteX0" fmla="*/ 2536177 w 2536177"/>
              <a:gd name="connsiteY0" fmla="*/ 0 h 2112413"/>
              <a:gd name="connsiteX1" fmla="*/ 0 w 2536177"/>
              <a:gd name="connsiteY1" fmla="*/ 0 h 2112413"/>
              <a:gd name="connsiteX2" fmla="*/ 0 w 2536177"/>
              <a:gd name="connsiteY2" fmla="*/ 2112413 h 2112413"/>
              <a:gd name="connsiteX3" fmla="*/ 2536177 w 2536177"/>
              <a:gd name="connsiteY3" fmla="*/ 2112413 h 211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6177" h="2112413">
                <a:moveTo>
                  <a:pt x="2536177" y="0"/>
                </a:moveTo>
                <a:lnTo>
                  <a:pt x="0" y="0"/>
                </a:lnTo>
                <a:lnTo>
                  <a:pt x="0" y="2112413"/>
                </a:lnTo>
                <a:lnTo>
                  <a:pt x="2536177" y="2112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64E4FD-A054-982D-2B77-40D7913A58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" r="4192"/>
          <a:stretch/>
        </p:blipFill>
        <p:spPr>
          <a:xfrm>
            <a:off x="558971" y="771415"/>
            <a:ext cx="4198984" cy="5761219"/>
          </a:xfrm>
          <a:prstGeom prst="roundRect">
            <a:avLst>
              <a:gd name="adj" fmla="val 1188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29774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stract Colorful Blob Shapes Element Design. 14273466 PNG">
            <a:extLst>
              <a:ext uri="{FF2B5EF4-FFF2-40B4-BE49-F238E27FC236}">
                <a16:creationId xmlns:a16="http://schemas.microsoft.com/office/drawing/2014/main" id="{9FB67981-07C6-37EF-8CF0-83EB0DD8E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2"/>
          <a:stretch>
            <a:fillRect/>
          </a:stretch>
        </p:blipFill>
        <p:spPr bwMode="auto">
          <a:xfrm rot="7718056" flipV="1">
            <a:off x="4772437" y="-874063"/>
            <a:ext cx="9705819" cy="8867546"/>
          </a:xfrm>
          <a:custGeom>
            <a:avLst/>
            <a:gdLst>
              <a:gd name="connsiteX0" fmla="*/ 0 w 9700520"/>
              <a:gd name="connsiteY0" fmla="*/ 4462579 h 8862705"/>
              <a:gd name="connsiteX1" fmla="*/ 161105 w 9700520"/>
              <a:gd name="connsiteY1" fmla="*/ 4590857 h 8862705"/>
              <a:gd name="connsiteX2" fmla="*/ 3816530 w 9700520"/>
              <a:gd name="connsiteY2" fmla="*/ 0 h 8862705"/>
              <a:gd name="connsiteX3" fmla="*/ 9700520 w 9700520"/>
              <a:gd name="connsiteY3" fmla="*/ 0 h 8862705"/>
              <a:gd name="connsiteX4" fmla="*/ 9700520 w 9700520"/>
              <a:gd name="connsiteY4" fmla="*/ 3620076 h 8862705"/>
              <a:gd name="connsiteX5" fmla="*/ 5526128 w 9700520"/>
              <a:gd name="connsiteY5" fmla="*/ 8862705 h 8862705"/>
              <a:gd name="connsiteX6" fmla="*/ 0 w 9700520"/>
              <a:gd name="connsiteY6" fmla="*/ 0 h 8862705"/>
              <a:gd name="connsiteX7" fmla="*/ 748276 w 9700520"/>
              <a:gd name="connsiteY7" fmla="*/ 0 h 8862705"/>
              <a:gd name="connsiteX8" fmla="*/ 0 w 9700520"/>
              <a:gd name="connsiteY8" fmla="*/ 939761 h 886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00520" h="8862705">
                <a:moveTo>
                  <a:pt x="0" y="4462579"/>
                </a:moveTo>
                <a:lnTo>
                  <a:pt x="161105" y="4590857"/>
                </a:lnTo>
                <a:lnTo>
                  <a:pt x="3816530" y="0"/>
                </a:lnTo>
                <a:lnTo>
                  <a:pt x="9700520" y="0"/>
                </a:lnTo>
                <a:lnTo>
                  <a:pt x="9700520" y="3620076"/>
                </a:lnTo>
                <a:lnTo>
                  <a:pt x="5526128" y="8862705"/>
                </a:lnTo>
                <a:close/>
                <a:moveTo>
                  <a:pt x="0" y="0"/>
                </a:moveTo>
                <a:lnTo>
                  <a:pt x="748276" y="0"/>
                </a:lnTo>
                <a:lnTo>
                  <a:pt x="0" y="93976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DC30068-EF52-2A8A-1192-6FE2C8E1C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2784" y="363585"/>
            <a:ext cx="7173184" cy="2159000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4800" dirty="0"/>
              <a:t>WEEKEND SUPPER SERVICE MEAL COUNT 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A820CC-DB3E-80BA-DFCC-C4D135CFA7A0}"/>
              </a:ext>
            </a:extLst>
          </p:cNvPr>
          <p:cNvSpPr txBox="1"/>
          <p:nvPr/>
        </p:nvSpPr>
        <p:spPr>
          <a:xfrm>
            <a:off x="707429" y="2750743"/>
            <a:ext cx="5307330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i="1" dirty="0"/>
              <a:t>Weekend Supper Service Meal Count Form </a:t>
            </a:r>
            <a:r>
              <a:rPr lang="en-US" sz="2400" dirty="0"/>
              <a:t>is required for all:</a:t>
            </a:r>
          </a:p>
          <a:p>
            <a:endParaRPr lang="en-US" sz="700" dirty="0"/>
          </a:p>
          <a:p>
            <a:pPr marL="365760" indent="-91440">
              <a:buFont typeface="Arial" panose="020B0604020202020204" pitchFamily="34" charset="0"/>
              <a:buChar char="•"/>
            </a:pPr>
            <a:r>
              <a:rPr lang="en-US" sz="2400" dirty="0"/>
              <a:t>Saturday field trips that take place after the 1pm cut off time </a:t>
            </a:r>
          </a:p>
          <a:p>
            <a:pPr marL="365760" indent="-91440">
              <a:buFont typeface="Arial" panose="020B0604020202020204" pitchFamily="34" charset="0"/>
              <a:buChar char="•"/>
            </a:pPr>
            <a:r>
              <a:rPr lang="en-US" sz="2400" dirty="0"/>
              <a:t>Sunday field trips requiring a meal</a:t>
            </a:r>
          </a:p>
          <a:p>
            <a:pPr marL="365760" indent="-9144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74320"/>
            <a:endParaRPr lang="en-US" sz="2400" dirty="0"/>
          </a:p>
          <a:p>
            <a:pPr marL="365760" indent="-9144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71E025-F9C5-0B38-0F28-B555EF973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275" y="1067018"/>
            <a:ext cx="3871296" cy="4985383"/>
          </a:xfrm>
          <a:prstGeom prst="roundRect">
            <a:avLst>
              <a:gd name="adj" fmla="val 8298"/>
            </a:avLst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 descr="Boho Blobs PNGs for Free Download">
            <a:extLst>
              <a:ext uri="{FF2B5EF4-FFF2-40B4-BE49-F238E27FC236}">
                <a16:creationId xmlns:a16="http://schemas.microsoft.com/office/drawing/2014/main" id="{F52E7A05-C42D-4FB0-F980-356DDEE6A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82"/>
          <a:stretch>
            <a:fillRect/>
          </a:stretch>
        </p:blipFill>
        <p:spPr bwMode="auto">
          <a:xfrm flipH="1">
            <a:off x="4953928" y="5159414"/>
            <a:ext cx="2056472" cy="1712861"/>
          </a:xfrm>
          <a:custGeom>
            <a:avLst/>
            <a:gdLst>
              <a:gd name="connsiteX0" fmla="*/ 2536177 w 2536177"/>
              <a:gd name="connsiteY0" fmla="*/ 0 h 2112413"/>
              <a:gd name="connsiteX1" fmla="*/ 0 w 2536177"/>
              <a:gd name="connsiteY1" fmla="*/ 0 h 2112413"/>
              <a:gd name="connsiteX2" fmla="*/ 0 w 2536177"/>
              <a:gd name="connsiteY2" fmla="*/ 2112413 h 2112413"/>
              <a:gd name="connsiteX3" fmla="*/ 2536177 w 2536177"/>
              <a:gd name="connsiteY3" fmla="*/ 2112413 h 211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6177" h="2112413">
                <a:moveTo>
                  <a:pt x="2536177" y="0"/>
                </a:moveTo>
                <a:lnTo>
                  <a:pt x="0" y="0"/>
                </a:lnTo>
                <a:lnTo>
                  <a:pt x="0" y="2112413"/>
                </a:lnTo>
                <a:lnTo>
                  <a:pt x="2536177" y="2112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365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20FF9-4E80-0B46-7959-729CD7DF7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E6A8A8-7E49-6558-ECE9-0CB772453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t="586" r="-244" b="48262"/>
          <a:stretch>
            <a:fillRect/>
          </a:stretch>
        </p:blipFill>
        <p:spPr>
          <a:xfrm>
            <a:off x="1206953" y="1380951"/>
            <a:ext cx="6185219" cy="4094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esthetic Boho Blob Shape and Outline Flower 11382403 PNG">
            <a:extLst>
              <a:ext uri="{FF2B5EF4-FFF2-40B4-BE49-F238E27FC236}">
                <a16:creationId xmlns:a16="http://schemas.microsoft.com/office/drawing/2014/main" id="{D22420B4-4A18-3103-AFE7-776C1EA00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1"/>
          <a:stretch>
            <a:fillRect/>
          </a:stretch>
        </p:blipFill>
        <p:spPr bwMode="auto">
          <a:xfrm rot="824645">
            <a:off x="-732249" y="4676565"/>
            <a:ext cx="3501643" cy="5795607"/>
          </a:xfrm>
          <a:custGeom>
            <a:avLst/>
            <a:gdLst>
              <a:gd name="connsiteX0" fmla="*/ 1962125 w 3501643"/>
              <a:gd name="connsiteY0" fmla="*/ 5795607 h 5795607"/>
              <a:gd name="connsiteX1" fmla="*/ 3501643 w 3501643"/>
              <a:gd name="connsiteY1" fmla="*/ 5419058 h 5795607"/>
              <a:gd name="connsiteX2" fmla="*/ 3501643 w 3501643"/>
              <a:gd name="connsiteY2" fmla="*/ 5795607 h 5795607"/>
              <a:gd name="connsiteX3" fmla="*/ 0 w 3501643"/>
              <a:gd name="connsiteY3" fmla="*/ 0 h 5795607"/>
              <a:gd name="connsiteX4" fmla="*/ 3501643 w 3501643"/>
              <a:gd name="connsiteY4" fmla="*/ 0 h 5795607"/>
              <a:gd name="connsiteX5" fmla="*/ 3501643 w 3501643"/>
              <a:gd name="connsiteY5" fmla="*/ 1717687 h 5795607"/>
              <a:gd name="connsiteX6" fmla="*/ 594069 w 3501643"/>
              <a:gd name="connsiteY6" fmla="*/ 2428847 h 579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1643" h="5795607">
                <a:moveTo>
                  <a:pt x="1962125" y="5795607"/>
                </a:moveTo>
                <a:lnTo>
                  <a:pt x="3501643" y="5419058"/>
                </a:lnTo>
                <a:lnTo>
                  <a:pt x="3501643" y="5795607"/>
                </a:lnTo>
                <a:close/>
                <a:moveTo>
                  <a:pt x="0" y="0"/>
                </a:moveTo>
                <a:lnTo>
                  <a:pt x="3501643" y="0"/>
                </a:lnTo>
                <a:lnTo>
                  <a:pt x="3501643" y="1717687"/>
                </a:lnTo>
                <a:lnTo>
                  <a:pt x="594069" y="242884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7DE39F-DE2D-BF3B-950F-06636D492617}"/>
              </a:ext>
            </a:extLst>
          </p:cNvPr>
          <p:cNvSpPr txBox="1"/>
          <p:nvPr/>
        </p:nvSpPr>
        <p:spPr>
          <a:xfrm>
            <a:off x="111894" y="13988"/>
            <a:ext cx="1176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WEEKEND SUPPER MEAL COUNT FORM</a:t>
            </a:r>
          </a:p>
        </p:txBody>
      </p:sp>
      <p:pic>
        <p:nvPicPr>
          <p:cNvPr id="27" name="Picture 26" descr="Abstract Colorful Blob Shapes Element Design. 14273466 PNG">
            <a:extLst>
              <a:ext uri="{FF2B5EF4-FFF2-40B4-BE49-F238E27FC236}">
                <a16:creationId xmlns:a16="http://schemas.microsoft.com/office/drawing/2014/main" id="{699138B4-4FA2-5D1F-D5BF-2348EA0F5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8815">
            <a:off x="8988778" y="4130114"/>
            <a:ext cx="6406444" cy="6614006"/>
          </a:xfrm>
          <a:custGeom>
            <a:avLst/>
            <a:gdLst>
              <a:gd name="connsiteX0" fmla="*/ 0 w 6406444"/>
              <a:gd name="connsiteY0" fmla="*/ 5820973 h 6614006"/>
              <a:gd name="connsiteX1" fmla="*/ 575755 w 6406444"/>
              <a:gd name="connsiteY1" fmla="*/ 6614006 h 6614006"/>
              <a:gd name="connsiteX2" fmla="*/ 0 w 6406444"/>
              <a:gd name="connsiteY2" fmla="*/ 6614006 h 6614006"/>
              <a:gd name="connsiteX3" fmla="*/ 6406444 w 6406444"/>
              <a:gd name="connsiteY3" fmla="*/ 0 h 6614006"/>
              <a:gd name="connsiteX4" fmla="*/ 6406444 w 6406444"/>
              <a:gd name="connsiteY4" fmla="*/ 924078 h 6614006"/>
              <a:gd name="connsiteX5" fmla="*/ 3623588 w 6406444"/>
              <a:gd name="connsiteY5" fmla="*/ 2944476 h 6614006"/>
              <a:gd name="connsiteX6" fmla="*/ 1485851 w 6406444"/>
              <a:gd name="connsiteY6" fmla="*/ 0 h 66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06444" h="6614006">
                <a:moveTo>
                  <a:pt x="0" y="5820973"/>
                </a:moveTo>
                <a:lnTo>
                  <a:pt x="575755" y="6614006"/>
                </a:lnTo>
                <a:lnTo>
                  <a:pt x="0" y="6614006"/>
                </a:lnTo>
                <a:close/>
                <a:moveTo>
                  <a:pt x="6406444" y="0"/>
                </a:moveTo>
                <a:lnTo>
                  <a:pt x="6406444" y="924078"/>
                </a:lnTo>
                <a:lnTo>
                  <a:pt x="3623588" y="2944476"/>
                </a:lnTo>
                <a:lnTo>
                  <a:pt x="1485851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9AAF0B0-CD14-557A-AFDF-9A43B830C459}"/>
              </a:ext>
            </a:extLst>
          </p:cNvPr>
          <p:cNvGrpSpPr/>
          <p:nvPr/>
        </p:nvGrpSpPr>
        <p:grpSpPr>
          <a:xfrm>
            <a:off x="1320712" y="1975867"/>
            <a:ext cx="10506288" cy="2246769"/>
            <a:chOff x="-2110331" y="-611869"/>
            <a:chExt cx="10506288" cy="224676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0E34B2-E487-DE2A-DA99-50F4F3529F5C}"/>
                </a:ext>
              </a:extLst>
            </p:cNvPr>
            <p:cNvSpPr txBox="1"/>
            <p:nvPr/>
          </p:nvSpPr>
          <p:spPr>
            <a:xfrm>
              <a:off x="4303257" y="-611869"/>
              <a:ext cx="4092700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Century Gothic" panose="020B0502020202020204" pitchFamily="34" charset="0"/>
                </a:rPr>
                <a:t>FSM will fill in the Main site and main site location before leaving the form for program staff.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28A251A-650E-A3BD-9C20-21A9CCE359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61129" y="-136776"/>
              <a:ext cx="478199" cy="451161"/>
            </a:xfrm>
            <a:prstGeom prst="straightConnector1">
              <a:avLst/>
            </a:prstGeom>
            <a:ln w="57150">
              <a:solidFill>
                <a:srgbClr val="D78C3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8CDB931-BC17-5F73-C3A3-34CD52FDC68A}"/>
                </a:ext>
              </a:extLst>
            </p:cNvPr>
            <p:cNvSpPr/>
            <p:nvPr/>
          </p:nvSpPr>
          <p:spPr>
            <a:xfrm>
              <a:off x="-2110331" y="-412685"/>
              <a:ext cx="5957699" cy="258965"/>
            </a:xfrm>
            <a:prstGeom prst="roundRect">
              <a:avLst/>
            </a:prstGeom>
            <a:noFill/>
            <a:ln w="57150">
              <a:solidFill>
                <a:srgbClr val="D78C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046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CD2B0-1FB0-E84F-4ECF-693664B6C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95554E-DFAE-1CAD-AB38-D26891CEF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t="586" r="-244" b="48262"/>
          <a:stretch>
            <a:fillRect/>
          </a:stretch>
        </p:blipFill>
        <p:spPr>
          <a:xfrm>
            <a:off x="1206953" y="1380951"/>
            <a:ext cx="6185219" cy="4094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esthetic Boho Blob Shape and Outline Flower 11382403 PNG">
            <a:extLst>
              <a:ext uri="{FF2B5EF4-FFF2-40B4-BE49-F238E27FC236}">
                <a16:creationId xmlns:a16="http://schemas.microsoft.com/office/drawing/2014/main" id="{2C4A2514-AF78-B441-9D5F-7F63C216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1"/>
          <a:stretch>
            <a:fillRect/>
          </a:stretch>
        </p:blipFill>
        <p:spPr bwMode="auto">
          <a:xfrm rot="824645">
            <a:off x="-732249" y="4676565"/>
            <a:ext cx="3501643" cy="5795607"/>
          </a:xfrm>
          <a:custGeom>
            <a:avLst/>
            <a:gdLst>
              <a:gd name="connsiteX0" fmla="*/ 1962125 w 3501643"/>
              <a:gd name="connsiteY0" fmla="*/ 5795607 h 5795607"/>
              <a:gd name="connsiteX1" fmla="*/ 3501643 w 3501643"/>
              <a:gd name="connsiteY1" fmla="*/ 5419058 h 5795607"/>
              <a:gd name="connsiteX2" fmla="*/ 3501643 w 3501643"/>
              <a:gd name="connsiteY2" fmla="*/ 5795607 h 5795607"/>
              <a:gd name="connsiteX3" fmla="*/ 0 w 3501643"/>
              <a:gd name="connsiteY3" fmla="*/ 0 h 5795607"/>
              <a:gd name="connsiteX4" fmla="*/ 3501643 w 3501643"/>
              <a:gd name="connsiteY4" fmla="*/ 0 h 5795607"/>
              <a:gd name="connsiteX5" fmla="*/ 3501643 w 3501643"/>
              <a:gd name="connsiteY5" fmla="*/ 1717687 h 5795607"/>
              <a:gd name="connsiteX6" fmla="*/ 594069 w 3501643"/>
              <a:gd name="connsiteY6" fmla="*/ 2428847 h 579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1643" h="5795607">
                <a:moveTo>
                  <a:pt x="1962125" y="5795607"/>
                </a:moveTo>
                <a:lnTo>
                  <a:pt x="3501643" y="5419058"/>
                </a:lnTo>
                <a:lnTo>
                  <a:pt x="3501643" y="5795607"/>
                </a:lnTo>
                <a:close/>
                <a:moveTo>
                  <a:pt x="0" y="0"/>
                </a:moveTo>
                <a:lnTo>
                  <a:pt x="3501643" y="0"/>
                </a:lnTo>
                <a:lnTo>
                  <a:pt x="3501643" y="1717687"/>
                </a:lnTo>
                <a:lnTo>
                  <a:pt x="594069" y="242884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E736D6-C19B-78E2-859C-2FDE3F54EF96}"/>
              </a:ext>
            </a:extLst>
          </p:cNvPr>
          <p:cNvSpPr txBox="1"/>
          <p:nvPr/>
        </p:nvSpPr>
        <p:spPr>
          <a:xfrm>
            <a:off x="111894" y="13988"/>
            <a:ext cx="1176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WEEKEND SUPPER MEAL COUNT FORM</a:t>
            </a:r>
          </a:p>
        </p:txBody>
      </p:sp>
      <p:pic>
        <p:nvPicPr>
          <p:cNvPr id="27" name="Picture 26" descr="Abstract Colorful Blob Shapes Element Design. 14273466 PNG">
            <a:extLst>
              <a:ext uri="{FF2B5EF4-FFF2-40B4-BE49-F238E27FC236}">
                <a16:creationId xmlns:a16="http://schemas.microsoft.com/office/drawing/2014/main" id="{18EB9EF2-5A06-6070-8E1E-21EE637D3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8815">
            <a:off x="8988778" y="4130114"/>
            <a:ext cx="6406444" cy="6614006"/>
          </a:xfrm>
          <a:custGeom>
            <a:avLst/>
            <a:gdLst>
              <a:gd name="connsiteX0" fmla="*/ 0 w 6406444"/>
              <a:gd name="connsiteY0" fmla="*/ 5820973 h 6614006"/>
              <a:gd name="connsiteX1" fmla="*/ 575755 w 6406444"/>
              <a:gd name="connsiteY1" fmla="*/ 6614006 h 6614006"/>
              <a:gd name="connsiteX2" fmla="*/ 0 w 6406444"/>
              <a:gd name="connsiteY2" fmla="*/ 6614006 h 6614006"/>
              <a:gd name="connsiteX3" fmla="*/ 6406444 w 6406444"/>
              <a:gd name="connsiteY3" fmla="*/ 0 h 6614006"/>
              <a:gd name="connsiteX4" fmla="*/ 6406444 w 6406444"/>
              <a:gd name="connsiteY4" fmla="*/ 924078 h 6614006"/>
              <a:gd name="connsiteX5" fmla="*/ 3623588 w 6406444"/>
              <a:gd name="connsiteY5" fmla="*/ 2944476 h 6614006"/>
              <a:gd name="connsiteX6" fmla="*/ 1485851 w 6406444"/>
              <a:gd name="connsiteY6" fmla="*/ 0 h 66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06444" h="6614006">
                <a:moveTo>
                  <a:pt x="0" y="5820973"/>
                </a:moveTo>
                <a:lnTo>
                  <a:pt x="575755" y="6614006"/>
                </a:lnTo>
                <a:lnTo>
                  <a:pt x="0" y="6614006"/>
                </a:lnTo>
                <a:close/>
                <a:moveTo>
                  <a:pt x="6406444" y="0"/>
                </a:moveTo>
                <a:lnTo>
                  <a:pt x="6406444" y="924078"/>
                </a:lnTo>
                <a:lnTo>
                  <a:pt x="3623588" y="2944476"/>
                </a:lnTo>
                <a:lnTo>
                  <a:pt x="1485851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2A187EA-2FFA-DC54-3C4E-6DE0DD5FE571}"/>
              </a:ext>
            </a:extLst>
          </p:cNvPr>
          <p:cNvGrpSpPr/>
          <p:nvPr/>
        </p:nvGrpSpPr>
        <p:grpSpPr>
          <a:xfrm>
            <a:off x="1268601" y="1177581"/>
            <a:ext cx="10514856" cy="3165987"/>
            <a:chOff x="-2162442" y="-1410155"/>
            <a:chExt cx="10514856" cy="316598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E4ADF0-DA45-4EBE-C923-1AC57592CE0A}"/>
                </a:ext>
              </a:extLst>
            </p:cNvPr>
            <p:cNvSpPr txBox="1"/>
            <p:nvPr/>
          </p:nvSpPr>
          <p:spPr>
            <a:xfrm>
              <a:off x="4259714" y="-1410155"/>
              <a:ext cx="4092700" cy="31085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Century Gothic" panose="020B0502020202020204" pitchFamily="34" charset="0"/>
                </a:rPr>
                <a:t>Program staff must ensure the service </a:t>
              </a:r>
              <a:r>
                <a:rPr lang="en-US" sz="2800" b="1" dirty="0">
                  <a:latin typeface="Century Gothic" panose="020B0502020202020204" pitchFamily="34" charset="0"/>
                </a:rPr>
                <a:t>date</a:t>
              </a:r>
              <a:r>
                <a:rPr lang="en-US" sz="2800" dirty="0">
                  <a:latin typeface="Century Gothic" panose="020B0502020202020204" pitchFamily="34" charset="0"/>
                </a:rPr>
                <a:t> is entered and the service </a:t>
              </a:r>
              <a:r>
                <a:rPr lang="en-US" sz="2800" b="1" dirty="0">
                  <a:latin typeface="Century Gothic" panose="020B0502020202020204" pitchFamily="34" charset="0"/>
                </a:rPr>
                <a:t>day</a:t>
              </a:r>
              <a:r>
                <a:rPr lang="en-US" sz="2800" dirty="0">
                  <a:latin typeface="Century Gothic" panose="020B0502020202020204" pitchFamily="34" charset="0"/>
                </a:rPr>
                <a:t> has been circled, along with all other header information. 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756D197-D6D8-2952-2E55-DA3B4B04DDF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84157" y="726963"/>
              <a:ext cx="520700" cy="304801"/>
            </a:xfrm>
            <a:prstGeom prst="straightConnector1">
              <a:avLst/>
            </a:prstGeom>
            <a:ln w="57150">
              <a:solidFill>
                <a:srgbClr val="D78C3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2B69314-23DD-67AD-1301-8318FA053C07}"/>
                </a:ext>
              </a:extLst>
            </p:cNvPr>
            <p:cNvSpPr/>
            <p:nvPr/>
          </p:nvSpPr>
          <p:spPr>
            <a:xfrm>
              <a:off x="-2162442" y="-223245"/>
              <a:ext cx="5957699" cy="1979077"/>
            </a:xfrm>
            <a:prstGeom prst="roundRect">
              <a:avLst/>
            </a:prstGeom>
            <a:noFill/>
            <a:ln w="57150">
              <a:solidFill>
                <a:srgbClr val="D78C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017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2F9C1-E342-765B-48B3-07D679CBF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984545-8FCC-9CD5-BF58-5E1609AA8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0" b="28408"/>
          <a:stretch>
            <a:fillRect/>
          </a:stretch>
        </p:blipFill>
        <p:spPr>
          <a:xfrm>
            <a:off x="1206953" y="1380951"/>
            <a:ext cx="6185219" cy="4094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esthetic Boho Blob Shape and Outline Flower 11382403 PNG">
            <a:extLst>
              <a:ext uri="{FF2B5EF4-FFF2-40B4-BE49-F238E27FC236}">
                <a16:creationId xmlns:a16="http://schemas.microsoft.com/office/drawing/2014/main" id="{3C52F20D-4E3B-8CBD-2EF3-C3C018A19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1"/>
          <a:stretch>
            <a:fillRect/>
          </a:stretch>
        </p:blipFill>
        <p:spPr bwMode="auto">
          <a:xfrm rot="824645">
            <a:off x="-732249" y="4676565"/>
            <a:ext cx="3501643" cy="5795607"/>
          </a:xfrm>
          <a:custGeom>
            <a:avLst/>
            <a:gdLst>
              <a:gd name="connsiteX0" fmla="*/ 1962125 w 3501643"/>
              <a:gd name="connsiteY0" fmla="*/ 5795607 h 5795607"/>
              <a:gd name="connsiteX1" fmla="*/ 3501643 w 3501643"/>
              <a:gd name="connsiteY1" fmla="*/ 5419058 h 5795607"/>
              <a:gd name="connsiteX2" fmla="*/ 3501643 w 3501643"/>
              <a:gd name="connsiteY2" fmla="*/ 5795607 h 5795607"/>
              <a:gd name="connsiteX3" fmla="*/ 0 w 3501643"/>
              <a:gd name="connsiteY3" fmla="*/ 0 h 5795607"/>
              <a:gd name="connsiteX4" fmla="*/ 3501643 w 3501643"/>
              <a:gd name="connsiteY4" fmla="*/ 0 h 5795607"/>
              <a:gd name="connsiteX5" fmla="*/ 3501643 w 3501643"/>
              <a:gd name="connsiteY5" fmla="*/ 1717687 h 5795607"/>
              <a:gd name="connsiteX6" fmla="*/ 594069 w 3501643"/>
              <a:gd name="connsiteY6" fmla="*/ 2428847 h 579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1643" h="5795607">
                <a:moveTo>
                  <a:pt x="1962125" y="5795607"/>
                </a:moveTo>
                <a:lnTo>
                  <a:pt x="3501643" y="5419058"/>
                </a:lnTo>
                <a:lnTo>
                  <a:pt x="3501643" y="5795607"/>
                </a:lnTo>
                <a:close/>
                <a:moveTo>
                  <a:pt x="0" y="0"/>
                </a:moveTo>
                <a:lnTo>
                  <a:pt x="3501643" y="0"/>
                </a:lnTo>
                <a:lnTo>
                  <a:pt x="3501643" y="1717687"/>
                </a:lnTo>
                <a:lnTo>
                  <a:pt x="594069" y="242884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9EB6D7-4084-92B9-5F1F-CDD68E6A138A}"/>
              </a:ext>
            </a:extLst>
          </p:cNvPr>
          <p:cNvSpPr txBox="1"/>
          <p:nvPr/>
        </p:nvSpPr>
        <p:spPr>
          <a:xfrm>
            <a:off x="111894" y="13988"/>
            <a:ext cx="1176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WEEKEND SUPPER MEAL COUNT FORM</a:t>
            </a:r>
          </a:p>
        </p:txBody>
      </p:sp>
      <p:pic>
        <p:nvPicPr>
          <p:cNvPr id="27" name="Picture 26" descr="Abstract Colorful Blob Shapes Element Design. 14273466 PNG">
            <a:extLst>
              <a:ext uri="{FF2B5EF4-FFF2-40B4-BE49-F238E27FC236}">
                <a16:creationId xmlns:a16="http://schemas.microsoft.com/office/drawing/2014/main" id="{31B1FCF7-9421-828C-D360-D37FBFD71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8815">
            <a:off x="8988778" y="4130114"/>
            <a:ext cx="6406444" cy="6614006"/>
          </a:xfrm>
          <a:custGeom>
            <a:avLst/>
            <a:gdLst>
              <a:gd name="connsiteX0" fmla="*/ 0 w 6406444"/>
              <a:gd name="connsiteY0" fmla="*/ 5820973 h 6614006"/>
              <a:gd name="connsiteX1" fmla="*/ 575755 w 6406444"/>
              <a:gd name="connsiteY1" fmla="*/ 6614006 h 6614006"/>
              <a:gd name="connsiteX2" fmla="*/ 0 w 6406444"/>
              <a:gd name="connsiteY2" fmla="*/ 6614006 h 6614006"/>
              <a:gd name="connsiteX3" fmla="*/ 6406444 w 6406444"/>
              <a:gd name="connsiteY3" fmla="*/ 0 h 6614006"/>
              <a:gd name="connsiteX4" fmla="*/ 6406444 w 6406444"/>
              <a:gd name="connsiteY4" fmla="*/ 924078 h 6614006"/>
              <a:gd name="connsiteX5" fmla="*/ 3623588 w 6406444"/>
              <a:gd name="connsiteY5" fmla="*/ 2944476 h 6614006"/>
              <a:gd name="connsiteX6" fmla="*/ 1485851 w 6406444"/>
              <a:gd name="connsiteY6" fmla="*/ 0 h 66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06444" h="6614006">
                <a:moveTo>
                  <a:pt x="0" y="5820973"/>
                </a:moveTo>
                <a:lnTo>
                  <a:pt x="575755" y="6614006"/>
                </a:lnTo>
                <a:lnTo>
                  <a:pt x="0" y="6614006"/>
                </a:lnTo>
                <a:close/>
                <a:moveTo>
                  <a:pt x="6406444" y="0"/>
                </a:moveTo>
                <a:lnTo>
                  <a:pt x="6406444" y="924078"/>
                </a:lnTo>
                <a:lnTo>
                  <a:pt x="3623588" y="2944476"/>
                </a:lnTo>
                <a:lnTo>
                  <a:pt x="1485851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AF0BE30-1A78-5726-E4F4-CE13E4CB2870}"/>
              </a:ext>
            </a:extLst>
          </p:cNvPr>
          <p:cNvGrpSpPr/>
          <p:nvPr/>
        </p:nvGrpSpPr>
        <p:grpSpPr>
          <a:xfrm>
            <a:off x="1320712" y="1177581"/>
            <a:ext cx="10462745" cy="4268595"/>
            <a:chOff x="-2110331" y="-1410155"/>
            <a:chExt cx="10462745" cy="426859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2C2DF6-078B-6180-A233-8BE4CA18D8D7}"/>
                </a:ext>
              </a:extLst>
            </p:cNvPr>
            <p:cNvSpPr txBox="1"/>
            <p:nvPr/>
          </p:nvSpPr>
          <p:spPr>
            <a:xfrm>
              <a:off x="4259714" y="-1410155"/>
              <a:ext cx="4092700" cy="3970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Century Gothic" panose="020B0502020202020204" pitchFamily="34" charset="0"/>
                </a:rPr>
                <a:t>Program staff will then mark each student as they receive a reimbursable meal, enter the total amount of reimbursable meals and sign.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4894B32-8DBD-950F-6FE7-F640F4253E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84157" y="726963"/>
              <a:ext cx="520700" cy="304801"/>
            </a:xfrm>
            <a:prstGeom prst="straightConnector1">
              <a:avLst/>
            </a:prstGeom>
            <a:ln w="57150">
              <a:solidFill>
                <a:srgbClr val="D78C3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D3C5243-0E04-8FEB-5D05-4ADEDDF9380C}"/>
                </a:ext>
              </a:extLst>
            </p:cNvPr>
            <p:cNvSpPr/>
            <p:nvPr/>
          </p:nvSpPr>
          <p:spPr>
            <a:xfrm>
              <a:off x="-2110331" y="111921"/>
              <a:ext cx="5957699" cy="2746519"/>
            </a:xfrm>
            <a:prstGeom prst="roundRect">
              <a:avLst/>
            </a:prstGeom>
            <a:noFill/>
            <a:ln w="57150">
              <a:solidFill>
                <a:srgbClr val="D78C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452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E867EF1-4E99-D806-1DF3-E2F4EA11C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" y="10"/>
            <a:ext cx="5578823" cy="6028246"/>
          </a:xfrm>
          <a:custGeom>
            <a:avLst/>
            <a:gdLst/>
            <a:ahLst/>
            <a:cxnLst/>
            <a:rect l="l" t="t" r="r" b="b"/>
            <a:pathLst>
              <a:path w="5578823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8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633B38B-B87A-4288-A20F-0223A6C27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657BAF-5CFD-215F-F38E-0D830287E8DD}"/>
              </a:ext>
            </a:extLst>
          </p:cNvPr>
          <p:cNvSpPr txBox="1"/>
          <p:nvPr/>
        </p:nvSpPr>
        <p:spPr>
          <a:xfrm>
            <a:off x="6372703" y="1450126"/>
            <a:ext cx="5637124" cy="38100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dirty="0">
                <a:latin typeface="Century Gothic" panose="020B0502020202020204" pitchFamily="34" charset="0"/>
              </a:rPr>
              <a:t>Saturday Program Staff are required to follow all HACCP guidelines. </a:t>
            </a:r>
          </a:p>
          <a:p>
            <a:pPr marL="285750"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Food Service Manager will leave Weekend Meal Service Menu items in an accessible refrigerator unit for Saturday program staff.</a:t>
            </a:r>
          </a:p>
          <a:p>
            <a:pPr marL="285750"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Three(3)</a:t>
            </a:r>
            <a:r>
              <a:rPr lang="en-US" b="0" i="0" u="none" strike="noStrike" dirty="0">
                <a:effectLst/>
                <a:latin typeface="Century Gothic" panose="020B0502020202020204" pitchFamily="34" charset="0"/>
              </a:rPr>
              <a:t> clean, sanitized, and calibrated</a:t>
            </a:r>
            <a:r>
              <a:rPr lang="en-US" dirty="0">
                <a:latin typeface="Century Gothic" panose="020B0502020202020204" pitchFamily="34" charset="0"/>
              </a:rPr>
              <a:t> thermometers will be provided by the Food Services Manager to Saturday Program Staff along with sanitation wipes.</a:t>
            </a:r>
          </a:p>
          <a:p>
            <a:pPr marL="285750"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ALL  potentially hazardous items, hot and cold, must be temped and recorded onto the </a:t>
            </a:r>
            <a:r>
              <a:rPr lang="en-US" i="1" dirty="0">
                <a:latin typeface="Century Gothic" panose="020B0502020202020204" pitchFamily="34" charset="0"/>
              </a:rPr>
              <a:t>Daily Transport Record</a:t>
            </a:r>
            <a:r>
              <a:rPr lang="en-US" dirty="0">
                <a:latin typeface="Century Gothic" panose="020B0502020202020204" pitchFamily="34" charset="0"/>
              </a:rPr>
              <a:t>.</a:t>
            </a:r>
          </a:p>
          <a:p>
            <a:pPr marL="285750"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The Food Service Manager will a</a:t>
            </a:r>
            <a:r>
              <a:rPr lang="en-US" b="0" i="0" u="none" strike="noStrike" dirty="0">
                <a:effectLst/>
                <a:latin typeface="Century Gothic" panose="020B0502020202020204" pitchFamily="34" charset="0"/>
              </a:rPr>
              <a:t>dd one carton of milk for temperature-taking purposes. Discard milk afterwards. </a:t>
            </a:r>
          </a:p>
          <a:p>
            <a:pPr marL="285750"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72A2FD-DEA6-5A36-7F90-99101E037F5F}"/>
              </a:ext>
            </a:extLst>
          </p:cNvPr>
          <p:cNvSpPr txBox="1"/>
          <p:nvPr/>
        </p:nvSpPr>
        <p:spPr>
          <a:xfrm>
            <a:off x="6035198" y="-73874"/>
            <a:ext cx="5814646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cap="all" spc="1500" dirty="0">
                <a:latin typeface="+mj-lt"/>
                <a:ea typeface="+mj-ea"/>
                <a:cs typeface="+mj-cs"/>
              </a:rPr>
              <a:t>HACCP Guidelines</a:t>
            </a:r>
          </a:p>
        </p:txBody>
      </p:sp>
      <p:pic>
        <p:nvPicPr>
          <p:cNvPr id="3" name="Picture 4" descr="Programs | Eidos Global">
            <a:extLst>
              <a:ext uri="{FF2B5EF4-FFF2-40B4-BE49-F238E27FC236}">
                <a16:creationId xmlns:a16="http://schemas.microsoft.com/office/drawing/2014/main" id="{E71DDB94-15FC-D150-0D20-9B4AB6661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795375">
            <a:off x="809775" y="3933369"/>
            <a:ext cx="57531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A25A4AC8-A3A9-7951-6C20-D3FF7378258E}"/>
              </a:ext>
            </a:extLst>
          </p:cNvPr>
          <p:cNvSpPr/>
          <p:nvPr/>
        </p:nvSpPr>
        <p:spPr>
          <a:xfrm>
            <a:off x="8962665" y="121914"/>
            <a:ext cx="457200" cy="457200"/>
          </a:xfrm>
          <a:prstGeom prst="flowChartConnector">
            <a:avLst/>
          </a:prstGeom>
          <a:solidFill>
            <a:srgbClr val="F0DD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026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Abstract Colorful Blob Shapes Element Design. 14273466 PNG">
            <a:extLst>
              <a:ext uri="{FF2B5EF4-FFF2-40B4-BE49-F238E27FC236}">
                <a16:creationId xmlns:a16="http://schemas.microsoft.com/office/drawing/2014/main" id="{959E4CBD-4FA5-5302-209C-EC268E661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831841">
            <a:off x="4312533" y="-1088751"/>
            <a:ext cx="8921666" cy="854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516957-9594-961C-5E61-28730A3818E1}"/>
              </a:ext>
            </a:extLst>
          </p:cNvPr>
          <p:cNvSpPr txBox="1"/>
          <p:nvPr/>
        </p:nvSpPr>
        <p:spPr>
          <a:xfrm>
            <a:off x="120468" y="355600"/>
            <a:ext cx="5814646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cap="all" spc="1500" dirty="0">
                <a:latin typeface="+mj-lt"/>
                <a:ea typeface="+mj-ea"/>
                <a:cs typeface="+mj-cs"/>
              </a:rPr>
              <a:t>HACCP Guidelines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cap="all" spc="1500" dirty="0">
                <a:latin typeface="+mj-lt"/>
                <a:ea typeface="+mj-ea"/>
                <a:cs typeface="+mj-cs"/>
              </a:rPr>
              <a:t>continued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65B6120F-2923-3A5A-3B41-DFE881A437F8}"/>
              </a:ext>
            </a:extLst>
          </p:cNvPr>
          <p:cNvSpPr/>
          <p:nvPr/>
        </p:nvSpPr>
        <p:spPr>
          <a:xfrm>
            <a:off x="3177081" y="421530"/>
            <a:ext cx="457200" cy="457200"/>
          </a:xfrm>
          <a:prstGeom prst="flowChartConnector">
            <a:avLst/>
          </a:prstGeom>
          <a:solidFill>
            <a:srgbClr val="F0DD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8A190E-4BEE-D88A-5DF1-17043CF16828}"/>
              </a:ext>
            </a:extLst>
          </p:cNvPr>
          <p:cNvSpPr txBox="1"/>
          <p:nvPr/>
        </p:nvSpPr>
        <p:spPr>
          <a:xfrm>
            <a:off x="138912" y="2021910"/>
            <a:ext cx="61247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2400" dirty="0">
                <a:latin typeface="Century Gothic" panose="020B0502020202020204" pitchFamily="34" charset="0"/>
              </a:rPr>
              <a:t>When temping pre-packaged items such as packaged fruits and vegetables:</a:t>
            </a:r>
            <a:endParaRPr lang="en-US" sz="2400" b="0" i="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DC3903-7D94-8DA9-B387-B303C85D9D45}"/>
              </a:ext>
            </a:extLst>
          </p:cNvPr>
          <p:cNvSpPr txBox="1"/>
          <p:nvPr/>
        </p:nvSpPr>
        <p:spPr>
          <a:xfrm>
            <a:off x="82121" y="3250817"/>
            <a:ext cx="5814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Sandwich the thermometer between two pre-packaged  items to  temp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0C2B12-143E-4EDC-1295-A68C80EBAC04}"/>
              </a:ext>
            </a:extLst>
          </p:cNvPr>
          <p:cNvSpPr txBox="1"/>
          <p:nvPr/>
        </p:nvSpPr>
        <p:spPr>
          <a:xfrm>
            <a:off x="117387" y="4043459"/>
            <a:ext cx="58146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Do not puncture the bag of the pre-packaged item.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03F45F-E6C7-6A01-52B1-7B5F4DAEE415}"/>
              </a:ext>
            </a:extLst>
          </p:cNvPr>
          <p:cNvSpPr txBox="1"/>
          <p:nvPr/>
        </p:nvSpPr>
        <p:spPr>
          <a:xfrm>
            <a:off x="82121" y="4761101"/>
            <a:ext cx="58146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This can be done with all pre-packaged items such as carrots, apple slices, celery and so forth.</a:t>
            </a:r>
          </a:p>
        </p:txBody>
      </p:sp>
      <p:pic>
        <p:nvPicPr>
          <p:cNvPr id="13" name="Picture 24">
            <a:extLst>
              <a:ext uri="{FF2B5EF4-FFF2-40B4-BE49-F238E27FC236}">
                <a16:creationId xmlns:a16="http://schemas.microsoft.com/office/drawing/2014/main" id="{C1F6E945-0239-7885-6612-FF3C3C87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04383" y="3260039"/>
            <a:ext cx="2093265" cy="20137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RightUp"/>
            <a:lightRig rig="threePt" dir="t">
              <a:rot lat="0" lon="0" rev="0"/>
            </a:lightRig>
          </a:scene3d>
          <a:sp3d extrusionH="95250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EC2DA94-EEF3-AEEF-0960-C4A672DB7FE3}"/>
              </a:ext>
            </a:extLst>
          </p:cNvPr>
          <p:cNvGrpSpPr/>
          <p:nvPr/>
        </p:nvGrpSpPr>
        <p:grpSpPr>
          <a:xfrm>
            <a:off x="7229445" y="-96547"/>
            <a:ext cx="4939314" cy="5767022"/>
            <a:chOff x="7229445" y="-96547"/>
            <a:chExt cx="4939314" cy="576702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2F23D02-5D63-4F2A-DB8C-0F90F0055AA5}"/>
                </a:ext>
              </a:extLst>
            </p:cNvPr>
            <p:cNvGrpSpPr/>
            <p:nvPr/>
          </p:nvGrpSpPr>
          <p:grpSpPr>
            <a:xfrm>
              <a:off x="7229445" y="-96547"/>
              <a:ext cx="4939314" cy="5767022"/>
              <a:chOff x="7229445" y="-96547"/>
              <a:chExt cx="4939314" cy="5767022"/>
            </a:xfrm>
          </p:grpSpPr>
          <p:pic>
            <p:nvPicPr>
              <p:cNvPr id="1038" name="Picture 14" descr="Clipart - Holding hand">
                <a:extLst>
                  <a:ext uri="{FF2B5EF4-FFF2-40B4-BE49-F238E27FC236}">
                    <a16:creationId xmlns:a16="http://schemas.microsoft.com/office/drawing/2014/main" id="{64FCB79B-BA19-8B9B-6A6C-2085278F71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email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632849">
                <a:off x="8651561" y="-96547"/>
                <a:ext cx="3517198" cy="33984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FF37F9A1-A496-F3EF-97FA-3A1E0E669D4D}"/>
                  </a:ext>
                </a:extLst>
              </p:cNvPr>
              <p:cNvGrpSpPr/>
              <p:nvPr/>
            </p:nvGrpSpPr>
            <p:grpSpPr>
              <a:xfrm rot="20859034">
                <a:off x="7229445" y="2324677"/>
                <a:ext cx="3153369" cy="3345798"/>
                <a:chOff x="-4876800" y="762000"/>
                <a:chExt cx="4876800" cy="4991820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0C9161AB-1C6B-2CB4-7F2A-80F4EB68EB8E}"/>
                    </a:ext>
                  </a:extLst>
                </p:cNvPr>
                <p:cNvSpPr/>
                <p:nvPr/>
              </p:nvSpPr>
              <p:spPr>
                <a:xfrm rot="18875489">
                  <a:off x="-4990294" y="3947417"/>
                  <a:ext cx="3471970" cy="1408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Flowchart: Manual Operation 18">
                  <a:extLst>
                    <a:ext uri="{FF2B5EF4-FFF2-40B4-BE49-F238E27FC236}">
                      <a16:creationId xmlns:a16="http://schemas.microsoft.com/office/drawing/2014/main" id="{15871B2F-8948-8E03-01E3-AE635CDBE3B1}"/>
                    </a:ext>
                  </a:extLst>
                </p:cNvPr>
                <p:cNvSpPr/>
                <p:nvPr/>
              </p:nvSpPr>
              <p:spPr>
                <a:xfrm rot="2637094">
                  <a:off x="-2116941" y="2514599"/>
                  <a:ext cx="413561" cy="314960"/>
                </a:xfrm>
                <a:prstGeom prst="flowChartManualOperation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lowchart: Alternate Process 17">
                  <a:extLst>
                    <a:ext uri="{FF2B5EF4-FFF2-40B4-BE49-F238E27FC236}">
                      <a16:creationId xmlns:a16="http://schemas.microsoft.com/office/drawing/2014/main" id="{B960AD3F-A16F-61DA-F6A1-27285437B73D}"/>
                    </a:ext>
                  </a:extLst>
                </p:cNvPr>
                <p:cNvSpPr/>
                <p:nvPr/>
              </p:nvSpPr>
              <p:spPr>
                <a:xfrm rot="18847576">
                  <a:off x="-2011428" y="1562330"/>
                  <a:ext cx="1757827" cy="707886"/>
                </a:xfrm>
                <a:prstGeom prst="flowChartAlternateProcess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44" name="Picture 20" descr="Cooking thermometer, food thermometer, kitchen tool, meat thermometer, thermometer icon">
                  <a:extLst>
                    <a:ext uri="{FF2B5EF4-FFF2-40B4-BE49-F238E27FC236}">
                      <a16:creationId xmlns:a16="http://schemas.microsoft.com/office/drawing/2014/main" id="{680BFE57-268C-C0CE-765B-2F4E00D9994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4876800" y="762000"/>
                  <a:ext cx="4876800" cy="48768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C457C58-B5A3-88C9-FB36-26C64E2DFAE0}"/>
                </a:ext>
              </a:extLst>
            </p:cNvPr>
            <p:cNvSpPr txBox="1"/>
            <p:nvPr/>
          </p:nvSpPr>
          <p:spPr>
            <a:xfrm rot="18021864">
              <a:off x="9166298" y="2817499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38</a:t>
              </a:r>
            </a:p>
          </p:txBody>
        </p:sp>
      </p:grpSp>
      <p:pic>
        <p:nvPicPr>
          <p:cNvPr id="24" name="Picture 2" descr="Boho Blobs PNGs for Free Download">
            <a:extLst>
              <a:ext uri="{FF2B5EF4-FFF2-40B4-BE49-F238E27FC236}">
                <a16:creationId xmlns:a16="http://schemas.microsoft.com/office/drawing/2014/main" id="{A5016394-F54E-16C8-EAE5-1669FEF78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839943" y="5538099"/>
            <a:ext cx="1360579" cy="143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>
            <a:extLst>
              <a:ext uri="{FF2B5EF4-FFF2-40B4-BE49-F238E27FC236}">
                <a16:creationId xmlns:a16="http://schemas.microsoft.com/office/drawing/2014/main" id="{16E3DA95-9F2C-612A-D580-B1BA21B64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68836">
            <a:off x="8596088" y="4476989"/>
            <a:ext cx="2151775" cy="20700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RightUp"/>
            <a:lightRig rig="threePt" dir="t">
              <a:rot lat="0" lon="0" rev="0"/>
            </a:lightRig>
          </a:scene3d>
          <a:sp3d extrusionH="63500" prstMaterial="matte">
            <a:bevelT w="590550"/>
            <a:bevelB w="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4DAA8D6-D61E-906D-40D4-FEE92222453B}"/>
              </a:ext>
            </a:extLst>
          </p:cNvPr>
          <p:cNvGrpSpPr/>
          <p:nvPr/>
        </p:nvGrpSpPr>
        <p:grpSpPr>
          <a:xfrm>
            <a:off x="81179" y="5775920"/>
            <a:ext cx="3985059" cy="707886"/>
            <a:chOff x="76245" y="5192306"/>
            <a:chExt cx="3985059" cy="70788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887A26-F3A0-5CA6-A401-690CD072D5AF}"/>
                </a:ext>
              </a:extLst>
            </p:cNvPr>
            <p:cNvSpPr txBox="1"/>
            <p:nvPr/>
          </p:nvSpPr>
          <p:spPr>
            <a:xfrm>
              <a:off x="76245" y="5192306"/>
              <a:ext cx="39850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7432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entury Gothic" panose="020B0502020202020204" pitchFamily="34" charset="0"/>
                </a:rPr>
                <a:t>Cold items must temp 41 and below</a:t>
              </a:r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5F92E91F-788C-9AD9-E046-33D1CF8E386B}"/>
                </a:ext>
              </a:extLst>
            </p:cNvPr>
            <p:cNvSpPr/>
            <p:nvPr/>
          </p:nvSpPr>
          <p:spPr>
            <a:xfrm>
              <a:off x="3466817" y="5228725"/>
              <a:ext cx="54428" cy="63741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952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99 0.02153 L 1.25E-6 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0.06758 0.0942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469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07474 -0.068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-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A9F549-C815-1682-A693-B56E3053967D}"/>
              </a:ext>
            </a:extLst>
          </p:cNvPr>
          <p:cNvSpPr txBox="1"/>
          <p:nvPr/>
        </p:nvSpPr>
        <p:spPr>
          <a:xfrm>
            <a:off x="5144845" y="131900"/>
            <a:ext cx="7202558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cap="all" spc="1500" dirty="0">
                <a:latin typeface="+mj-lt"/>
                <a:ea typeface="+mj-ea"/>
                <a:cs typeface="+mj-cs"/>
              </a:rPr>
              <a:t>HACCP Guidelines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cap="all" spc="1500" dirty="0">
                <a:latin typeface="+mj-lt"/>
                <a:ea typeface="+mj-ea"/>
                <a:cs typeface="+mj-cs"/>
              </a:rPr>
              <a:t>continued</a:t>
            </a:r>
          </a:p>
        </p:txBody>
      </p:sp>
      <p:pic>
        <p:nvPicPr>
          <p:cNvPr id="4" name="Picture 2" descr="Abstract Colorful Blob Shapes Element Design. 14273466 PNG">
            <a:extLst>
              <a:ext uri="{FF2B5EF4-FFF2-40B4-BE49-F238E27FC236}">
                <a16:creationId xmlns:a16="http://schemas.microsoft.com/office/drawing/2014/main" id="{F88C7CB4-D146-0FF1-0B03-B72B3ADA4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088307">
            <a:off x="-2421479" y="-893474"/>
            <a:ext cx="9700520" cy="92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oho Blobs PNGs for Free Download">
            <a:extLst>
              <a:ext uri="{FF2B5EF4-FFF2-40B4-BE49-F238E27FC236}">
                <a16:creationId xmlns:a16="http://schemas.microsoft.com/office/drawing/2014/main" id="{0DAC9693-E168-BA27-07DB-79757F956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8750" y="4268074"/>
            <a:ext cx="2883150" cy="288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B43B91-A9D8-7394-752C-7E4C6E7BA9FA}"/>
              </a:ext>
            </a:extLst>
          </p:cNvPr>
          <p:cNvSpPr txBox="1"/>
          <p:nvPr/>
        </p:nvSpPr>
        <p:spPr>
          <a:xfrm>
            <a:off x="5610904" y="1926357"/>
            <a:ext cx="61875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When temping items like packaged sandwiches or coffee cake: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A16321A-92BD-53E9-CA96-541A64A7F104}"/>
              </a:ext>
            </a:extLst>
          </p:cNvPr>
          <p:cNvGrpSpPr/>
          <p:nvPr/>
        </p:nvGrpSpPr>
        <p:grpSpPr>
          <a:xfrm flipH="1">
            <a:off x="131064" y="-386635"/>
            <a:ext cx="4686469" cy="5652720"/>
            <a:chOff x="7234080" y="17192"/>
            <a:chExt cx="4897085" cy="56527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28F33FE-E4AB-8715-172D-410834B5518B}"/>
                </a:ext>
              </a:extLst>
            </p:cNvPr>
            <p:cNvGrpSpPr/>
            <p:nvPr/>
          </p:nvGrpSpPr>
          <p:grpSpPr>
            <a:xfrm>
              <a:off x="7234080" y="17192"/>
              <a:ext cx="4897085" cy="5652720"/>
              <a:chOff x="7234080" y="17192"/>
              <a:chExt cx="4897085" cy="5652720"/>
            </a:xfrm>
          </p:grpSpPr>
          <p:pic>
            <p:nvPicPr>
              <p:cNvPr id="10" name="Picture 14" descr="Clipart - Holding hand">
                <a:extLst>
                  <a:ext uri="{FF2B5EF4-FFF2-40B4-BE49-F238E27FC236}">
                    <a16:creationId xmlns:a16="http://schemas.microsoft.com/office/drawing/2014/main" id="{9C55693A-487A-CC28-EBD5-A45B1676B1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email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632849">
                <a:off x="8779121" y="17192"/>
                <a:ext cx="3352044" cy="32240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6100300-8998-BB0E-543B-C2E596F7D172}"/>
                  </a:ext>
                </a:extLst>
              </p:cNvPr>
              <p:cNvGrpSpPr/>
              <p:nvPr/>
            </p:nvGrpSpPr>
            <p:grpSpPr>
              <a:xfrm rot="20859034">
                <a:off x="7234080" y="2327521"/>
                <a:ext cx="3149611" cy="3342391"/>
                <a:chOff x="-4870108" y="767083"/>
                <a:chExt cx="4870989" cy="4986737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CEA243C-1CF1-7756-90F8-AB050AA5F7A2}"/>
                    </a:ext>
                  </a:extLst>
                </p:cNvPr>
                <p:cNvSpPr/>
                <p:nvPr/>
              </p:nvSpPr>
              <p:spPr>
                <a:xfrm rot="18875489">
                  <a:off x="-4990294" y="3947417"/>
                  <a:ext cx="3471970" cy="1408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lowchart: Manual Operation 12">
                  <a:extLst>
                    <a:ext uri="{FF2B5EF4-FFF2-40B4-BE49-F238E27FC236}">
                      <a16:creationId xmlns:a16="http://schemas.microsoft.com/office/drawing/2014/main" id="{FDFC1318-39F0-5C12-F221-630AD6D3E020}"/>
                    </a:ext>
                  </a:extLst>
                </p:cNvPr>
                <p:cNvSpPr/>
                <p:nvPr/>
              </p:nvSpPr>
              <p:spPr>
                <a:xfrm rot="2637094">
                  <a:off x="-2116941" y="2514599"/>
                  <a:ext cx="413561" cy="314960"/>
                </a:xfrm>
                <a:prstGeom prst="flowChartManualOperation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lowchart: Alternate Process 13">
                  <a:extLst>
                    <a:ext uri="{FF2B5EF4-FFF2-40B4-BE49-F238E27FC236}">
                      <a16:creationId xmlns:a16="http://schemas.microsoft.com/office/drawing/2014/main" id="{510D3C12-983C-44A4-A3FA-7CA3E4BE722B}"/>
                    </a:ext>
                  </a:extLst>
                </p:cNvPr>
                <p:cNvSpPr/>
                <p:nvPr/>
              </p:nvSpPr>
              <p:spPr>
                <a:xfrm rot="18847576">
                  <a:off x="-2011428" y="1562330"/>
                  <a:ext cx="1757827" cy="707886"/>
                </a:xfrm>
                <a:prstGeom prst="flowChartAlternateProcess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5" name="Picture 20" descr="Cooking thermometer, food thermometer, kitchen tool, meat thermometer, thermometer icon">
                  <a:extLst>
                    <a:ext uri="{FF2B5EF4-FFF2-40B4-BE49-F238E27FC236}">
                      <a16:creationId xmlns:a16="http://schemas.microsoft.com/office/drawing/2014/main" id="{D53CD216-F86E-E33D-9868-0A02CD89EDE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96616">
                  <a:off x="-4870108" y="767083"/>
                  <a:ext cx="4870989" cy="48709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CE1715-AAED-7AC6-1007-6D8402035265}"/>
                </a:ext>
              </a:extLst>
            </p:cNvPr>
            <p:cNvSpPr txBox="1"/>
            <p:nvPr/>
          </p:nvSpPr>
          <p:spPr>
            <a:xfrm rot="18021864">
              <a:off x="9166298" y="2817499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38</a:t>
              </a:r>
            </a:p>
          </p:txBody>
        </p:sp>
      </p:grpSp>
      <p:pic>
        <p:nvPicPr>
          <p:cNvPr id="2052" name="Picture 4" descr="Download High Quality sandwich clipart cartoon Transparent PNG Images - Art Prim clip arts 2019">
            <a:extLst>
              <a:ext uri="{FF2B5EF4-FFF2-40B4-BE49-F238E27FC236}">
                <a16:creationId xmlns:a16="http://schemas.microsoft.com/office/drawing/2014/main" id="{1302581F-B862-79C7-8B30-ABBA71CB5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9844" y="3918591"/>
            <a:ext cx="2737757" cy="196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15A4B7A-2206-139F-315E-208479DD3DD8}"/>
              </a:ext>
            </a:extLst>
          </p:cNvPr>
          <p:cNvSpPr txBox="1"/>
          <p:nvPr/>
        </p:nvSpPr>
        <p:spPr>
          <a:xfrm>
            <a:off x="7592285" y="3105653"/>
            <a:ext cx="43724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 NOT open packaging.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Puncture a hole into the packaging to temp food item inside.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Once temped the food item is still safe for consumption.</a:t>
            </a:r>
          </a:p>
        </p:txBody>
      </p:sp>
      <p:pic>
        <p:nvPicPr>
          <p:cNvPr id="2056" name="Picture 8" descr="Ziplock bag png 4 | Ziplock bags, Png, Bags">
            <a:extLst>
              <a:ext uri="{FF2B5EF4-FFF2-40B4-BE49-F238E27FC236}">
                <a16:creationId xmlns:a16="http://schemas.microsoft.com/office/drawing/2014/main" id="{DC7F6D4F-927E-6DC3-B810-3BC559F08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774" y="3505807"/>
            <a:ext cx="3973286" cy="25037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37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2 -0.18658 L -4.79167E-6 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2059" name="Freeform: Shape 2058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061" name="Freeform: Shape 2060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2063" name="Rectangle 2062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5" name="Freeform: Shape 2064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3609ACA-8E35-ED9C-0A7C-671E1003069A}"/>
              </a:ext>
            </a:extLst>
          </p:cNvPr>
          <p:cNvSpPr txBox="1">
            <a:spLocks/>
          </p:cNvSpPr>
          <p:nvPr/>
        </p:nvSpPr>
        <p:spPr>
          <a:xfrm>
            <a:off x="209063" y="908365"/>
            <a:ext cx="6069486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In an effort to reduce waste all instructional Saturday programs will  follow Offer vs Serve guidelines for all meal services:</a:t>
            </a:r>
          </a:p>
          <a:p>
            <a:pPr marL="914400" lvl="2" indent="0">
              <a:buNone/>
            </a:pPr>
            <a:endParaRPr lang="en-US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E02AC3-649F-11BC-E6FC-95AE86558529}"/>
              </a:ext>
            </a:extLst>
          </p:cNvPr>
          <p:cNvSpPr txBox="1"/>
          <p:nvPr/>
        </p:nvSpPr>
        <p:spPr>
          <a:xfrm>
            <a:off x="66195" y="-265176"/>
            <a:ext cx="7709351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atin typeface="+mj-lt"/>
                <a:ea typeface="+mj-ea"/>
                <a:cs typeface="+mj-cs"/>
              </a:rPr>
              <a:t>OFFER VS SERVE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9FB65B-CF42-BFD2-66D2-A96C1B318B04}"/>
              </a:ext>
            </a:extLst>
          </p:cNvPr>
          <p:cNvSpPr txBox="1"/>
          <p:nvPr/>
        </p:nvSpPr>
        <p:spPr>
          <a:xfrm>
            <a:off x="1397268" y="2711005"/>
            <a:ext cx="484717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Saturday Breakfast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Student must take 3 or more points; one must be a fruit.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Saturday Lunch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Student must take 3 components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One component MUST be a fruit or vegetable.</a:t>
            </a:r>
          </a:p>
        </p:txBody>
      </p:sp>
      <p:pic>
        <p:nvPicPr>
          <p:cNvPr id="2" name="Picture 6" descr="Aesthetic Boho Blob Shape and Outline Flower 11382403 PNG">
            <a:extLst>
              <a:ext uri="{FF2B5EF4-FFF2-40B4-BE49-F238E27FC236}">
                <a16:creationId xmlns:a16="http://schemas.microsoft.com/office/drawing/2014/main" id="{219267E5-EA48-371C-A10C-10E4992A5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24645">
            <a:off x="-3071708" y="3772713"/>
            <a:ext cx="5795607" cy="579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Abstract Colorful Blob Shapes Element Design. 14273466 PNG">
            <a:extLst>
              <a:ext uri="{FF2B5EF4-FFF2-40B4-BE49-F238E27FC236}">
                <a16:creationId xmlns:a16="http://schemas.microsoft.com/office/drawing/2014/main" id="{68181C26-698B-6BB0-6143-824FB1214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831841">
            <a:off x="4683942" y="-844055"/>
            <a:ext cx="8921666" cy="854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0461F1D-0934-B860-C039-A6BECC3AAE0D}"/>
              </a:ext>
            </a:extLst>
          </p:cNvPr>
          <p:cNvGrpSpPr/>
          <p:nvPr/>
        </p:nvGrpSpPr>
        <p:grpSpPr>
          <a:xfrm>
            <a:off x="6673852" y="3981"/>
            <a:ext cx="5323977" cy="8325611"/>
            <a:chOff x="6673852" y="3981"/>
            <a:chExt cx="5323977" cy="8325611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78D556EE-1863-A814-B4E7-CF8E90BB48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650168" y="3981"/>
              <a:ext cx="4347661" cy="832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BF46B7A-BCD6-B821-5C79-6308A476DC19}"/>
                </a:ext>
              </a:extLst>
            </p:cNvPr>
            <p:cNvGrpSpPr/>
            <p:nvPr/>
          </p:nvGrpSpPr>
          <p:grpSpPr>
            <a:xfrm>
              <a:off x="6673852" y="2570904"/>
              <a:ext cx="2299664" cy="1524001"/>
              <a:chOff x="6845189" y="3369173"/>
              <a:chExt cx="4307767" cy="293314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E8DC29B-1701-C3F3-BCD0-C9A7901C69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2504" r="99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45189" y="4054462"/>
                <a:ext cx="4300194" cy="2234175"/>
              </a:xfrm>
              <a:prstGeom prst="rect">
                <a:avLst/>
              </a:prstGeom>
            </p:spPr>
          </p:pic>
          <p:pic>
            <p:nvPicPr>
              <p:cNvPr id="5" name="Picture 4" descr="Download High Quality sandwich clipart cartoon Transparent PNG Images - Art Prim clip arts 2019">
                <a:extLst>
                  <a:ext uri="{FF2B5EF4-FFF2-40B4-BE49-F238E27FC236}">
                    <a16:creationId xmlns:a16="http://schemas.microsoft.com/office/drawing/2014/main" id="{9AA795DB-6B9A-9491-5ADB-D0893F8177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140889">
                <a:off x="7079026" y="3706881"/>
                <a:ext cx="2408460" cy="1733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8" descr="Celery, celery stalk, celery stick, leafy green, leafy vegetable icon">
                <a:extLst>
                  <a:ext uri="{FF2B5EF4-FFF2-40B4-BE49-F238E27FC236}">
                    <a16:creationId xmlns:a16="http://schemas.microsoft.com/office/drawing/2014/main" id="{F5CD5E36-BB58-12E6-5532-2497A744A9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760119">
                <a:off x="7642444" y="4792285"/>
                <a:ext cx="1297321" cy="12973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Milk Carton Png Transparent - Download Free Png Images">
                <a:extLst>
                  <a:ext uri="{FF2B5EF4-FFF2-40B4-BE49-F238E27FC236}">
                    <a16:creationId xmlns:a16="http://schemas.microsoft.com/office/drawing/2014/main" id="{971013C1-149E-951B-314A-2AF4B4799D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6968" y="3607205"/>
                <a:ext cx="1068732" cy="15960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6" descr="Apple Cartoon Fruit Cartoon Of Apples Transparent | My XXX Hot Girl">
                <a:extLst>
                  <a:ext uri="{FF2B5EF4-FFF2-40B4-BE49-F238E27FC236}">
                    <a16:creationId xmlns:a16="http://schemas.microsoft.com/office/drawing/2014/main" id="{A58E5D49-0CF9-B782-F8FE-7C8FEEE1AE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8922" flipH="1">
                <a:off x="8610434" y="4392073"/>
                <a:ext cx="1272787" cy="12727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96917B2-7440-493C-847D-A677819177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email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9900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51830" y="5584154"/>
                <a:ext cx="3370400" cy="718159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AF5F6B6-2833-F0C8-2EB2-51FEFE5F93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email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0" b="100000" l="0" r="9836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0825947">
                <a:off x="8684180" y="5286628"/>
                <a:ext cx="2468776" cy="76018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220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656 0.00532 L 4.79167E-6 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2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FE7E1C3-ACFB-1687-AE5E-42D8D7D4B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3" r="13863"/>
          <a:stretch/>
        </p:blipFill>
        <p:spPr>
          <a:xfrm>
            <a:off x="-2" y="0"/>
            <a:ext cx="5578823" cy="5704117"/>
          </a:xfrm>
          <a:custGeom>
            <a:avLst/>
            <a:gdLst/>
            <a:ahLst/>
            <a:cxnLst/>
            <a:rect l="l" t="t" r="r" b="b"/>
            <a:pathLst>
              <a:path w="5578823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8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91A8807-A04A-EE63-22C8-5B782936B2E6}"/>
              </a:ext>
            </a:extLst>
          </p:cNvPr>
          <p:cNvSpPr txBox="1">
            <a:spLocks/>
          </p:cNvSpPr>
          <p:nvPr/>
        </p:nvSpPr>
        <p:spPr>
          <a:xfrm>
            <a:off x="6009595" y="1839189"/>
            <a:ext cx="5876925" cy="38100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auto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Saturday breakfast and lunch meals are mandated services pre-approved by the CDE for all main sites and off-sites.</a:t>
            </a:r>
          </a:p>
          <a:p>
            <a:pPr marL="0" marR="0" lvl="0" indent="0" fontAlgn="auto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0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685800" marR="0" lvl="1" fontAlgn="auto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Implementation can begin once the </a:t>
            </a:r>
            <a:r>
              <a:rPr kumimoji="0" lang="en-US" sz="220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Request to Begin or Change Saturday Meal Service</a:t>
            </a:r>
            <a:r>
              <a:rPr kumimoji="0" lang="en-US" sz="22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is completed and approved by the Food Services Division</a:t>
            </a:r>
          </a:p>
          <a:p>
            <a:pPr marL="457200" marR="0" lvl="1" indent="0" fontAlgn="auto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2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228600" marR="0" lvl="0" fontAlgn="auto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200" b="0" i="0" u="none" strike="noStrike" cap="none" spc="0" normalizeH="0" baseline="0" noProof="0" dirty="0">
              <a:ln>
                <a:noFill/>
              </a:ln>
              <a:solidFill>
                <a:schemeClr val="tx1">
                  <a:alpha val="7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623886-5DED-31C3-0628-A013ED9FE5B9}"/>
              </a:ext>
            </a:extLst>
          </p:cNvPr>
          <p:cNvSpPr txBox="1"/>
          <p:nvPr/>
        </p:nvSpPr>
        <p:spPr>
          <a:xfrm>
            <a:off x="6096000" y="0"/>
            <a:ext cx="5334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CDE APPROVED</a:t>
            </a:r>
          </a:p>
        </p:txBody>
      </p:sp>
      <p:pic>
        <p:nvPicPr>
          <p:cNvPr id="7" name="Picture 4" descr="Programs | Eidos Global">
            <a:extLst>
              <a:ext uri="{FF2B5EF4-FFF2-40B4-BE49-F238E27FC236}">
                <a16:creationId xmlns:a16="http://schemas.microsoft.com/office/drawing/2014/main" id="{E20D2136-023E-292E-0D03-4358FB56B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95375">
            <a:off x="1084607" y="4322463"/>
            <a:ext cx="4731075" cy="191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4F8E5A82-30D9-9352-5A96-DF769C0CBC63}"/>
              </a:ext>
            </a:extLst>
          </p:cNvPr>
          <p:cNvSpPr/>
          <p:nvPr/>
        </p:nvSpPr>
        <p:spPr>
          <a:xfrm>
            <a:off x="11015662" y="173179"/>
            <a:ext cx="457200" cy="457200"/>
          </a:xfrm>
          <a:prstGeom prst="flowChartConnector">
            <a:avLst/>
          </a:prstGeom>
          <a:solidFill>
            <a:srgbClr val="F0DD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981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5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: Shape 1030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3564058-AAE3-231D-430F-5C7422EDA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82279"/>
            <a:ext cx="5948805" cy="6095979"/>
          </a:xfrm>
          <a:custGeom>
            <a:avLst/>
            <a:gdLst/>
            <a:ahLst/>
            <a:cxnLst/>
            <a:rect l="l" t="t" r="r" b="b"/>
            <a:pathLst>
              <a:path w="5948805" h="6095979">
                <a:moveTo>
                  <a:pt x="1573832" y="765"/>
                </a:moveTo>
                <a:cubicBezTo>
                  <a:pt x="1940190" y="-10734"/>
                  <a:pt x="2329345" y="109280"/>
                  <a:pt x="2734663" y="238687"/>
                </a:cubicBezTo>
                <a:cubicBezTo>
                  <a:pt x="4118244" y="680647"/>
                  <a:pt x="5296697" y="1302752"/>
                  <a:pt x="5668316" y="3639516"/>
                </a:cubicBezTo>
                <a:cubicBezTo>
                  <a:pt x="5788298" y="4393559"/>
                  <a:pt x="5890546" y="5142244"/>
                  <a:pt x="5937022" y="5865869"/>
                </a:cubicBezTo>
                <a:lnTo>
                  <a:pt x="5948805" y="6095979"/>
                </a:lnTo>
                <a:lnTo>
                  <a:pt x="0" y="6095979"/>
                </a:lnTo>
                <a:lnTo>
                  <a:pt x="0" y="1621672"/>
                </a:lnTo>
                <a:lnTo>
                  <a:pt x="36310" y="1518814"/>
                </a:lnTo>
                <a:cubicBezTo>
                  <a:pt x="109805" y="1321982"/>
                  <a:pt x="192755" y="1133640"/>
                  <a:pt x="287891" y="956872"/>
                </a:cubicBezTo>
                <a:cubicBezTo>
                  <a:pt x="669453" y="247734"/>
                  <a:pt x="1102800" y="15549"/>
                  <a:pt x="1573832" y="76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F47DB6CD-8E9E-4643-B3B6-01BD80429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23838" y="538152"/>
            <a:ext cx="6095989" cy="654368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CEE922-E190-FB59-664D-E2BFBAEFE0A0}"/>
              </a:ext>
            </a:extLst>
          </p:cNvPr>
          <p:cNvSpPr txBox="1">
            <a:spLocks/>
          </p:cNvSpPr>
          <p:nvPr/>
        </p:nvSpPr>
        <p:spPr>
          <a:xfrm>
            <a:off x="5778925" y="1008645"/>
            <a:ext cx="5948805" cy="32367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kern="1200" cap="all" spc="1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Saturday Breakfast Service</a:t>
            </a:r>
          </a:p>
        </p:txBody>
      </p:sp>
      <p:pic>
        <p:nvPicPr>
          <p:cNvPr id="3" name="Picture 4" descr="Programs | Eidos Global">
            <a:extLst>
              <a:ext uri="{FF2B5EF4-FFF2-40B4-BE49-F238E27FC236}">
                <a16:creationId xmlns:a16="http://schemas.microsoft.com/office/drawing/2014/main" id="{EC653233-E684-92B2-F555-436160324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8901" y="0"/>
            <a:ext cx="57531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885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D03FE1-3E8A-034B-C8FD-41A6762FD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9041"/>
            <a:ext cx="12198413" cy="67122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36F38D-55D6-21B1-109E-F2D3026D58E5}"/>
              </a:ext>
            </a:extLst>
          </p:cNvPr>
          <p:cNvSpPr/>
          <p:nvPr/>
        </p:nvSpPr>
        <p:spPr>
          <a:xfrm>
            <a:off x="9054609" y="1970838"/>
            <a:ext cx="794084" cy="795604"/>
          </a:xfrm>
          <a:prstGeom prst="rect">
            <a:avLst/>
          </a:prstGeom>
          <a:solidFill>
            <a:srgbClr val="996633"/>
          </a:solidFill>
          <a:ln>
            <a:solidFill>
              <a:srgbClr val="99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7F1424-8ECA-D97B-0302-DB97AA48C7CF}"/>
              </a:ext>
            </a:extLst>
          </p:cNvPr>
          <p:cNvSpPr/>
          <p:nvPr/>
        </p:nvSpPr>
        <p:spPr>
          <a:xfrm>
            <a:off x="8124498" y="1973325"/>
            <a:ext cx="867338" cy="795604"/>
          </a:xfrm>
          <a:prstGeom prst="rect">
            <a:avLst/>
          </a:prstGeom>
          <a:solidFill>
            <a:srgbClr val="996633"/>
          </a:solidFill>
          <a:ln>
            <a:solidFill>
              <a:srgbClr val="99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Cinnamon Toast Crunch Logo Black and White – Brands Logos">
            <a:extLst>
              <a:ext uri="{FF2B5EF4-FFF2-40B4-BE49-F238E27FC236}">
                <a16:creationId xmlns:a16="http://schemas.microsoft.com/office/drawing/2014/main" id="{B14B0C7A-B8B7-A345-931B-66D095ACF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598" y="1973326"/>
            <a:ext cx="795604" cy="79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C01A18F-28E1-1678-020B-A779C96F7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15438" y="501171"/>
            <a:ext cx="2072970" cy="317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E5523B41-BCE1-4F23-571C-4ECB8799F1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85491" y="438935"/>
            <a:ext cx="1248586" cy="323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C20C98A3-E2CE-4F76-5A1A-E6D56C0D0DE0}"/>
              </a:ext>
            </a:extLst>
          </p:cNvPr>
          <p:cNvSpPr/>
          <p:nvPr/>
        </p:nvSpPr>
        <p:spPr>
          <a:xfrm flipH="1">
            <a:off x="21760" y="193405"/>
            <a:ext cx="4999946" cy="2613129"/>
          </a:xfrm>
          <a:prstGeom prst="wedgeEllipseCallout">
            <a:avLst>
              <a:gd name="adj1" fmla="val -48633"/>
              <a:gd name="adj2" fmla="val 4063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7D0419-DE4F-6B7B-41B7-3CE1B5D26F81}"/>
              </a:ext>
            </a:extLst>
          </p:cNvPr>
          <p:cNvSpPr txBox="1"/>
          <p:nvPr/>
        </p:nvSpPr>
        <p:spPr>
          <a:xfrm>
            <a:off x="515660" y="750377"/>
            <a:ext cx="4216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entury Gothic" panose="020B0502020202020204" pitchFamily="34" charset="0"/>
                <a:cs typeface="Dreaming Outloud Pro" panose="020F0502020204030204" pitchFamily="66" charset="0"/>
              </a:rPr>
              <a:t>Breakfast  is now based on a 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  <a:cs typeface="Dreaming Outloud Pro" panose="020F0502020204030204" pitchFamily="66" charset="0"/>
              </a:rPr>
              <a:t>points system.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D9F2D6-6B9F-A348-F44A-6434F4397EF5}"/>
              </a:ext>
            </a:extLst>
          </p:cNvPr>
          <p:cNvSpPr txBox="1"/>
          <p:nvPr/>
        </p:nvSpPr>
        <p:spPr>
          <a:xfrm>
            <a:off x="577422" y="587948"/>
            <a:ext cx="39214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entury Gothic" panose="020B0502020202020204" pitchFamily="34" charset="0"/>
              </a:rPr>
              <a:t>Each food item will account for a 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certain amount of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A4E3C5-58FE-BA44-ED35-A6A8BF468E46}"/>
              </a:ext>
            </a:extLst>
          </p:cNvPr>
          <p:cNvSpPr txBox="1"/>
          <p:nvPr/>
        </p:nvSpPr>
        <p:spPr>
          <a:xfrm>
            <a:off x="349292" y="682589"/>
            <a:ext cx="4316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entury Gothic" panose="020B0502020202020204" pitchFamily="34" charset="0"/>
              </a:rPr>
              <a:t>Main food item’s are worth 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2 Points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62B09E-2462-57EC-ABEB-EEC77CF6B0E6}"/>
              </a:ext>
            </a:extLst>
          </p:cNvPr>
          <p:cNvGrpSpPr/>
          <p:nvPr/>
        </p:nvGrpSpPr>
        <p:grpSpPr>
          <a:xfrm>
            <a:off x="4370302" y="3383397"/>
            <a:ext cx="2613216" cy="2079873"/>
            <a:chOff x="3568639" y="3128428"/>
            <a:chExt cx="3662784" cy="315142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89C078E-6C90-ADFB-82E4-C9DFECA58021}"/>
                </a:ext>
              </a:extLst>
            </p:cNvPr>
            <p:cNvGrpSpPr/>
            <p:nvPr/>
          </p:nvGrpSpPr>
          <p:grpSpPr>
            <a:xfrm>
              <a:off x="3568639" y="3128428"/>
              <a:ext cx="3662784" cy="2235337"/>
              <a:chOff x="4588002" y="3921287"/>
              <a:chExt cx="4424937" cy="2948022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3B827415-76ED-5F04-D1B2-F367FD36CD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29" b="3829"/>
              <a:stretch/>
            </p:blipFill>
            <p:spPr bwMode="auto">
              <a:xfrm>
                <a:off x="6243135" y="3921287"/>
                <a:ext cx="1103140" cy="11085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878AA44-342E-EC6A-FEFD-BF2FB34AD124}"/>
                  </a:ext>
                </a:extLst>
              </p:cNvPr>
              <p:cNvSpPr txBox="1"/>
              <p:nvPr/>
            </p:nvSpPr>
            <p:spPr>
              <a:xfrm>
                <a:off x="4588002" y="6069775"/>
                <a:ext cx="4424937" cy="79953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0000"/>
                    </a:solidFill>
                    <a:latin typeface="Century Gothic" panose="020B0502020202020204" pitchFamily="34" charset="0"/>
                  </a:rPr>
                  <a:t>Deluxe Cereal Bowl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5054D07-99F7-C3C1-5BAC-E1CCA4BC5DCD}"/>
                </a:ext>
              </a:extLst>
            </p:cNvPr>
            <p:cNvSpPr txBox="1"/>
            <p:nvPr/>
          </p:nvSpPr>
          <p:spPr>
            <a:xfrm>
              <a:off x="4570446" y="5673603"/>
              <a:ext cx="1649623" cy="606246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C000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2 points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FD9F94C-C372-D6AE-73CD-B3B9F534882E}"/>
              </a:ext>
            </a:extLst>
          </p:cNvPr>
          <p:cNvGrpSpPr/>
          <p:nvPr/>
        </p:nvGrpSpPr>
        <p:grpSpPr>
          <a:xfrm>
            <a:off x="8490285" y="3153167"/>
            <a:ext cx="2430474" cy="2310103"/>
            <a:chOff x="6855454" y="3080526"/>
            <a:chExt cx="2430474" cy="231010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C194E59-D3B1-A56F-F4BA-8D7AE831B0B5}"/>
                </a:ext>
              </a:extLst>
            </p:cNvPr>
            <p:cNvGrpSpPr/>
            <p:nvPr/>
          </p:nvGrpSpPr>
          <p:grpSpPr>
            <a:xfrm>
              <a:off x="6855454" y="3080526"/>
              <a:ext cx="2430474" cy="1715242"/>
              <a:chOff x="7756882" y="3964890"/>
              <a:chExt cx="3302008" cy="2236937"/>
            </a:xfrm>
          </p:grpSpPr>
          <p:pic>
            <p:nvPicPr>
              <p:cNvPr id="28" name="Picture 2">
                <a:extLst>
                  <a:ext uri="{FF2B5EF4-FFF2-40B4-BE49-F238E27FC236}">
                    <a16:creationId xmlns:a16="http://schemas.microsoft.com/office/drawing/2014/main" id="{22EB9A0F-9657-58F6-27FA-F728E4295D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8660904" y="3964890"/>
                <a:ext cx="861768" cy="11700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4" descr="Saltine cracker Cookie - Cookies vector model png download - 900*900 - Free Transparent Saltine ...">
                <a:extLst>
                  <a:ext uri="{FF2B5EF4-FFF2-40B4-BE49-F238E27FC236}">
                    <a16:creationId xmlns:a16="http://schemas.microsoft.com/office/drawing/2014/main" id="{8AABD5EA-3178-44F4-BDEE-156FEE4BED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56158" y="4516010"/>
                <a:ext cx="795938" cy="7959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63899D0-E508-51EC-1B53-A4098F575723}"/>
                  </a:ext>
                </a:extLst>
              </p:cNvPr>
              <p:cNvSpPr txBox="1"/>
              <p:nvPr/>
            </p:nvSpPr>
            <p:spPr>
              <a:xfrm>
                <a:off x="7756882" y="5680023"/>
                <a:ext cx="3302008" cy="52180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0000"/>
                    </a:solidFill>
                    <a:latin typeface="Century Gothic" panose="020B0502020202020204" pitchFamily="34" charset="0"/>
                  </a:rPr>
                  <a:t>Yogurt &amp; Crackers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314F5CE-0471-C946-C554-4952A67E9720}"/>
                </a:ext>
              </a:extLst>
            </p:cNvPr>
            <p:cNvSpPr txBox="1"/>
            <p:nvPr/>
          </p:nvSpPr>
          <p:spPr>
            <a:xfrm>
              <a:off x="7499663" y="5052075"/>
              <a:ext cx="978153" cy="338554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C000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2 points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327E1A5-F121-7EA7-305E-13F20CAF7C73}"/>
              </a:ext>
            </a:extLst>
          </p:cNvPr>
          <p:cNvSpPr txBox="1"/>
          <p:nvPr/>
        </p:nvSpPr>
        <p:spPr>
          <a:xfrm>
            <a:off x="689558" y="834169"/>
            <a:ext cx="35199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entury Gothic" panose="020B0502020202020204" pitchFamily="34" charset="0"/>
              </a:rPr>
              <a:t>All other food items are worth 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1 point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6F62EB2-89E4-CEC1-8363-E0F8AE8601E5}"/>
              </a:ext>
            </a:extLst>
          </p:cNvPr>
          <p:cNvGrpSpPr/>
          <p:nvPr/>
        </p:nvGrpSpPr>
        <p:grpSpPr>
          <a:xfrm>
            <a:off x="12773561" y="3303115"/>
            <a:ext cx="1193730" cy="2198904"/>
            <a:chOff x="5725369" y="-2778824"/>
            <a:chExt cx="1421927" cy="255000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456475F-9D28-78EA-1DBF-CDFD130D1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25" b="100000" l="1527" r="100000">
                          <a14:foregroundMark x1="22901" y1="16518" x2="83969" y2="18304"/>
                          <a14:foregroundMark x1="21374" y1="12946" x2="77099" y2="16071"/>
                          <a14:foregroundMark x1="88550" y1="92857" x2="96947" y2="84821"/>
                          <a14:foregroundMark x1="3053" y1="95536" x2="7634" y2="79464"/>
                          <a14:foregroundMark x1="17557" y1="11607" x2="76336" y2="11161"/>
                          <a14:foregroundMark x1="22901" y1="8036" x2="87786" y2="8036"/>
                          <a14:foregroundMark x1="12977" y1="8036" x2="12977" y2="10268"/>
                          <a14:foregroundMark x1="16794" y1="5804" x2="77099" y2="7143"/>
                          <a14:foregroundMark x1="88550" y1="6250" x2="26718" y2="4911"/>
                          <a14:foregroundMark x1="12214" y1="6250" x2="22137" y2="6250"/>
                          <a14:foregroundMark x1="16031" y1="4911" x2="26718" y2="5357"/>
                          <a14:foregroundMark x1="12977" y1="5357" x2="12977" y2="5357"/>
                          <a14:foregroundMark x1="88550" y1="5357" x2="88550" y2="5357"/>
                          <a14:backgroundMark x1="12214" y1="1786" x2="90076" y2="2232"/>
                          <a14:backgroundMark x1="2290" y1="25446" x2="6870" y2="6696"/>
                          <a14:backgroundMark x1="9160" y1="13839" x2="9160" y2="4018"/>
                          <a14:backgroundMark x1="96183" y1="21875" x2="93893" y2="3571"/>
                          <a14:backgroundMark x1="91603" y1="99107" x2="99237" y2="97321"/>
                          <a14:backgroundMark x1="97710" y1="95536" x2="97710" y2="955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8327" y="-2778824"/>
              <a:ext cx="593003" cy="83482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024CDB1-1784-FCD3-3078-18A56EAAA226}"/>
                </a:ext>
              </a:extLst>
            </p:cNvPr>
            <p:cNvSpPr txBox="1"/>
            <p:nvPr/>
          </p:nvSpPr>
          <p:spPr>
            <a:xfrm>
              <a:off x="6027522" y="-1366859"/>
              <a:ext cx="817621" cy="463996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Milk</a:t>
              </a:r>
              <a:endParaRPr lang="en-US" sz="16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A5F06AB-26D3-6CED-AB32-56B114837458}"/>
                </a:ext>
              </a:extLst>
            </p:cNvPr>
            <p:cNvSpPr txBox="1"/>
            <p:nvPr/>
          </p:nvSpPr>
          <p:spPr>
            <a:xfrm rot="10800000" flipV="1">
              <a:off x="5725369" y="-692814"/>
              <a:ext cx="1421927" cy="463996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C000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1 point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C736F18-5829-78D3-74C3-1277F6C8FB9B}"/>
              </a:ext>
            </a:extLst>
          </p:cNvPr>
          <p:cNvGrpSpPr/>
          <p:nvPr/>
        </p:nvGrpSpPr>
        <p:grpSpPr>
          <a:xfrm>
            <a:off x="14349734" y="3421158"/>
            <a:ext cx="1418978" cy="2074810"/>
            <a:chOff x="7639147" y="-2363753"/>
            <a:chExt cx="1487615" cy="2558296"/>
          </a:xfrm>
        </p:grpSpPr>
        <p:pic>
          <p:nvPicPr>
            <p:cNvPr id="37" name="D14BEEA6-0D2C-4107-A470-7D81FDA5BF76">
              <a:extLst>
                <a:ext uri="{FF2B5EF4-FFF2-40B4-BE49-F238E27FC236}">
                  <a16:creationId xmlns:a16="http://schemas.microsoft.com/office/drawing/2014/main" id="{AE84FEE5-357E-F599-7DFE-6ABA39748D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121997" y="-2363753"/>
              <a:ext cx="521916" cy="659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A8EF891-585B-16EA-B88F-81AD65899E56}"/>
                </a:ext>
              </a:extLst>
            </p:cNvPr>
            <p:cNvSpPr txBox="1"/>
            <p:nvPr/>
          </p:nvSpPr>
          <p:spPr>
            <a:xfrm>
              <a:off x="7815956" y="-298803"/>
              <a:ext cx="1133997" cy="493346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C000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1 point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069B499-8AEF-8F7F-D856-AA0D255216CD}"/>
                </a:ext>
              </a:extLst>
            </p:cNvPr>
            <p:cNvSpPr txBox="1"/>
            <p:nvPr/>
          </p:nvSpPr>
          <p:spPr>
            <a:xfrm>
              <a:off x="7639147" y="-1072873"/>
              <a:ext cx="1487615" cy="493346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Fruit Juice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9BA4854-FCDA-51A4-E342-812C1D396281}"/>
              </a:ext>
            </a:extLst>
          </p:cNvPr>
          <p:cNvGrpSpPr/>
          <p:nvPr/>
        </p:nvGrpSpPr>
        <p:grpSpPr>
          <a:xfrm>
            <a:off x="16171785" y="3282978"/>
            <a:ext cx="1526380" cy="2176783"/>
            <a:chOff x="10730381" y="-2542157"/>
            <a:chExt cx="1526380" cy="2176783"/>
          </a:xfrm>
        </p:grpSpPr>
        <p:pic>
          <p:nvPicPr>
            <p:cNvPr id="45" name="Picture 8">
              <a:extLst>
                <a:ext uri="{FF2B5EF4-FFF2-40B4-BE49-F238E27FC236}">
                  <a16:creationId xmlns:a16="http://schemas.microsoft.com/office/drawing/2014/main" id="{6C8D9229-2211-11C9-0C9A-FCF082252E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71220">
              <a:off x="11022971" y="-2542157"/>
              <a:ext cx="941199" cy="769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1890BE1-DFEA-0800-AAF2-BF5B53EF79EA}"/>
                </a:ext>
              </a:extLst>
            </p:cNvPr>
            <p:cNvSpPr txBox="1"/>
            <p:nvPr/>
          </p:nvSpPr>
          <p:spPr>
            <a:xfrm>
              <a:off x="10923543" y="-765484"/>
              <a:ext cx="1140056" cy="400110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C000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1 points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DD67C9F-1CE7-9E6D-34A8-5F5766E37DAD}"/>
                </a:ext>
              </a:extLst>
            </p:cNvPr>
            <p:cNvSpPr txBox="1"/>
            <p:nvPr/>
          </p:nvSpPr>
          <p:spPr>
            <a:xfrm>
              <a:off x="10730381" y="-1343213"/>
              <a:ext cx="1526380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Whole Fruit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6FE96E81-BBFC-29EE-B30A-EAFB9D93FEB3}"/>
              </a:ext>
            </a:extLst>
          </p:cNvPr>
          <p:cNvSpPr txBox="1"/>
          <p:nvPr/>
        </p:nvSpPr>
        <p:spPr>
          <a:xfrm>
            <a:off x="920432" y="826735"/>
            <a:ext cx="33501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entury Gothic" panose="020B0502020202020204" pitchFamily="34" charset="0"/>
              </a:rPr>
              <a:t>Students must take a total of 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3 points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F277DDD-B445-D733-C900-4DA630A4A684}"/>
              </a:ext>
            </a:extLst>
          </p:cNvPr>
          <p:cNvSpPr txBox="1"/>
          <p:nvPr/>
        </p:nvSpPr>
        <p:spPr>
          <a:xfrm>
            <a:off x="410180" y="608855"/>
            <a:ext cx="43706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entury Gothic" panose="020B0502020202020204" pitchFamily="34" charset="0"/>
              </a:rPr>
              <a:t>One food item must be a 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Fruit Juice </a:t>
            </a:r>
            <a:r>
              <a:rPr lang="en-US" sz="3200" dirty="0">
                <a:latin typeface="Century Gothic" panose="020B0502020202020204" pitchFamily="34" charset="0"/>
              </a:rPr>
              <a:t>or </a:t>
            </a:r>
            <a:r>
              <a:rPr lang="en-US" sz="3200" dirty="0">
                <a:latin typeface="Century Gothic" panose="020B0502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Whole Fruit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70C05B6-44A1-FB48-67A7-9D230B3AD9D6}"/>
              </a:ext>
            </a:extLst>
          </p:cNvPr>
          <p:cNvGrpSpPr/>
          <p:nvPr/>
        </p:nvGrpSpPr>
        <p:grpSpPr>
          <a:xfrm>
            <a:off x="6376963" y="3338242"/>
            <a:ext cx="2613216" cy="2125028"/>
            <a:chOff x="5673680" y="3309786"/>
            <a:chExt cx="2613216" cy="2125028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FDFAEB5-03F7-A5A3-7519-A09B37712259}"/>
                </a:ext>
              </a:extLst>
            </p:cNvPr>
            <p:cNvGrpSpPr/>
            <p:nvPr/>
          </p:nvGrpSpPr>
          <p:grpSpPr>
            <a:xfrm>
              <a:off x="5673680" y="3309786"/>
              <a:ext cx="2613216" cy="1529946"/>
              <a:chOff x="7131058" y="4160468"/>
              <a:chExt cx="3156974" cy="2017734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7E21AFC7-CA0A-C342-9C21-C90F53654D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29" b="3829"/>
              <a:stretch/>
            </p:blipFill>
            <p:spPr bwMode="auto">
              <a:xfrm>
                <a:off x="8367245" y="4160468"/>
                <a:ext cx="740658" cy="7443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F9FEBC5-436A-CFE4-C258-D5C4C29E56E5}"/>
                  </a:ext>
                </a:extLst>
              </p:cNvPr>
              <p:cNvSpPr txBox="1"/>
              <p:nvPr/>
            </p:nvSpPr>
            <p:spPr>
              <a:xfrm>
                <a:off x="7131058" y="5650526"/>
                <a:ext cx="3156974" cy="527676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0000"/>
                    </a:solidFill>
                    <a:latin typeface="Century Gothic" panose="020B0502020202020204" pitchFamily="34" charset="0"/>
                  </a:rPr>
                  <a:t>Deluxe Cereal Bowl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03AEF57-DE78-F7FF-CB98-D36E36D56504}"/>
                </a:ext>
              </a:extLst>
            </p:cNvPr>
            <p:cNvSpPr txBox="1"/>
            <p:nvPr/>
          </p:nvSpPr>
          <p:spPr>
            <a:xfrm>
              <a:off x="6460196" y="5034704"/>
              <a:ext cx="1176925" cy="400110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C000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2 points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5385EB9-DDE2-FD5D-A4B9-D834AD052A67}"/>
              </a:ext>
            </a:extLst>
          </p:cNvPr>
          <p:cNvGrpSpPr/>
          <p:nvPr/>
        </p:nvGrpSpPr>
        <p:grpSpPr>
          <a:xfrm>
            <a:off x="4554912" y="3436543"/>
            <a:ext cx="1418978" cy="1998117"/>
            <a:chOff x="8104966" y="-2031540"/>
            <a:chExt cx="1418978" cy="1998117"/>
          </a:xfrm>
        </p:grpSpPr>
        <p:pic>
          <p:nvPicPr>
            <p:cNvPr id="55" name="D14BEEA6-0D2C-4107-A470-7D81FDA5BF76">
              <a:extLst>
                <a:ext uri="{FF2B5EF4-FFF2-40B4-BE49-F238E27FC236}">
                  <a16:creationId xmlns:a16="http://schemas.microsoft.com/office/drawing/2014/main" id="{4A4ECBF9-032C-B3AF-7751-EA94C40AEC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667534" y="-2031540"/>
              <a:ext cx="368407" cy="465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BB7328F-0BD5-BAAE-323C-A00791E6B3A2}"/>
                </a:ext>
              </a:extLst>
            </p:cNvPr>
            <p:cNvSpPr txBox="1"/>
            <p:nvPr/>
          </p:nvSpPr>
          <p:spPr>
            <a:xfrm>
              <a:off x="8302936" y="-433533"/>
              <a:ext cx="1023037" cy="400110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C000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1 point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0F34BD4-0070-9CAC-2481-5718E5104088}"/>
                </a:ext>
              </a:extLst>
            </p:cNvPr>
            <p:cNvSpPr txBox="1"/>
            <p:nvPr/>
          </p:nvSpPr>
          <p:spPr>
            <a:xfrm>
              <a:off x="8104966" y="-1014771"/>
              <a:ext cx="1418978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Fruit Juice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B701256-97AA-999F-1B42-F84DADF7F9B2}"/>
              </a:ext>
            </a:extLst>
          </p:cNvPr>
          <p:cNvGrpSpPr/>
          <p:nvPr/>
        </p:nvGrpSpPr>
        <p:grpSpPr>
          <a:xfrm>
            <a:off x="9038027" y="3189769"/>
            <a:ext cx="1413628" cy="859871"/>
            <a:chOff x="10019967" y="-4176487"/>
            <a:chExt cx="2777022" cy="1699792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B682B39-5107-DC40-B9B8-0D9B685E0B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2504" r="990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19967" y="-3919503"/>
              <a:ext cx="2777022" cy="1442808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7F25947D-0C9F-0D28-07E9-B5E0E6A99E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29" b="3829"/>
            <a:stretch/>
          </p:blipFill>
          <p:spPr bwMode="auto">
            <a:xfrm>
              <a:off x="11189428" y="-4176487"/>
              <a:ext cx="1081890" cy="995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D14BEEA6-0D2C-4107-A470-7D81FDA5BF76">
              <a:extLst>
                <a:ext uri="{FF2B5EF4-FFF2-40B4-BE49-F238E27FC236}">
                  <a16:creationId xmlns:a16="http://schemas.microsoft.com/office/drawing/2014/main" id="{13139A14-260A-8B90-A61D-E6D38FB720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800525" y="-3848155"/>
              <a:ext cx="654493" cy="827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E74835F3-2F92-DF17-3192-C5D1C007D77E}"/>
              </a:ext>
            </a:extLst>
          </p:cNvPr>
          <p:cNvSpPr txBox="1"/>
          <p:nvPr/>
        </p:nvSpPr>
        <p:spPr>
          <a:xfrm>
            <a:off x="9193354" y="5101909"/>
            <a:ext cx="1168910" cy="40011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 points</a:t>
            </a:r>
          </a:p>
        </p:txBody>
      </p:sp>
      <p:pic>
        <p:nvPicPr>
          <p:cNvPr id="63" name="Graphic 62" descr="Add with solid fill">
            <a:extLst>
              <a:ext uri="{FF2B5EF4-FFF2-40B4-BE49-F238E27FC236}">
                <a16:creationId xmlns:a16="http://schemas.microsoft.com/office/drawing/2014/main" id="{2F1935BC-8CDF-594D-AE44-F3925E5EF8C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316786" y="3257100"/>
            <a:ext cx="666732" cy="666732"/>
          </a:xfrm>
          <a:prstGeom prst="rect">
            <a:avLst/>
          </a:prstGeom>
        </p:spPr>
      </p:pic>
      <p:sp>
        <p:nvSpPr>
          <p:cNvPr id="3072" name="TextBox 3071">
            <a:extLst>
              <a:ext uri="{FF2B5EF4-FFF2-40B4-BE49-F238E27FC236}">
                <a16:creationId xmlns:a16="http://schemas.microsoft.com/office/drawing/2014/main" id="{EA0151DA-95BE-C84C-114B-9B90FBB594D5}"/>
              </a:ext>
            </a:extLst>
          </p:cNvPr>
          <p:cNvSpPr txBox="1"/>
          <p:nvPr/>
        </p:nvSpPr>
        <p:spPr>
          <a:xfrm>
            <a:off x="8196085" y="2905034"/>
            <a:ext cx="6960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000000"/>
                </a:solidFill>
              </a:rPr>
              <a:t>=</a:t>
            </a:r>
          </a:p>
        </p:txBody>
      </p:sp>
      <p:cxnSp>
        <p:nvCxnSpPr>
          <p:cNvPr id="3079" name="Straight Connector 3078">
            <a:extLst>
              <a:ext uri="{FF2B5EF4-FFF2-40B4-BE49-F238E27FC236}">
                <a16:creationId xmlns:a16="http://schemas.microsoft.com/office/drawing/2014/main" id="{2B8BBC14-7CC9-B056-7DBA-2AC9E4ECC462}"/>
              </a:ext>
            </a:extLst>
          </p:cNvPr>
          <p:cNvCxnSpPr/>
          <p:nvPr/>
        </p:nvCxnSpPr>
        <p:spPr>
          <a:xfrm>
            <a:off x="8831559" y="1605406"/>
            <a:ext cx="241439" cy="388864"/>
          </a:xfrm>
          <a:prstGeom prst="line">
            <a:avLst/>
          </a:prstGeom>
          <a:ln>
            <a:solidFill>
              <a:srgbClr val="99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1936A178-0B09-518C-D5D8-7280313D0C3E}"/>
              </a:ext>
            </a:extLst>
          </p:cNvPr>
          <p:cNvCxnSpPr/>
          <p:nvPr/>
        </p:nvCxnSpPr>
        <p:spPr>
          <a:xfrm flipV="1">
            <a:off x="9841895" y="1601712"/>
            <a:ext cx="198056" cy="377300"/>
          </a:xfrm>
          <a:prstGeom prst="line">
            <a:avLst/>
          </a:prstGeom>
          <a:ln>
            <a:solidFill>
              <a:srgbClr val="99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82" name="Picture 6" descr="Cheerios Logo [ Download - Logo - icon ] png svg">
            <a:extLst>
              <a:ext uri="{FF2B5EF4-FFF2-40B4-BE49-F238E27FC236}">
                <a16:creationId xmlns:a16="http://schemas.microsoft.com/office/drawing/2014/main" id="{137CAF6F-63FB-0242-6BA2-120D28FF2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494" y="2212379"/>
            <a:ext cx="634314" cy="19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11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352 0.00509 L -0.01107 -0.0018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29" y="-34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247 0.01412 L 1.25E-6 7.40741E-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0" y="-71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06 0.02847 L -0.6289 -0.0101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05" y="-194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1412 L -0.60065 -0.0111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13" y="-127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-0.55091 -0.0094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52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6" grpId="1"/>
      <p:bldP spid="18" grpId="0"/>
      <p:bldP spid="18" grpId="1"/>
      <p:bldP spid="19" grpId="0"/>
      <p:bldP spid="19" grpId="1"/>
      <p:bldP spid="31" grpId="0"/>
      <p:bldP spid="31" grpId="1"/>
      <p:bldP spid="47" grpId="0"/>
      <p:bldP spid="47" grpId="1"/>
      <p:bldP spid="48" grpId="0"/>
      <p:bldP spid="62" grpId="0" animBg="1"/>
      <p:bldP spid="307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4425D6-12BC-52E2-9B90-9EEA2F508935}"/>
              </a:ext>
            </a:extLst>
          </p:cNvPr>
          <p:cNvSpPr txBox="1">
            <a:spLocks/>
          </p:cNvSpPr>
          <p:nvPr/>
        </p:nvSpPr>
        <p:spPr>
          <a:xfrm>
            <a:off x="5934255" y="1878651"/>
            <a:ext cx="5793475" cy="2286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kern="1200" cap="all" spc="1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Saturday Lunch Service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F9F545-A3DE-48D8-0415-40C0978A70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" y="757772"/>
            <a:ext cx="5948805" cy="6095979"/>
          </a:xfrm>
          <a:custGeom>
            <a:avLst/>
            <a:gdLst/>
            <a:ahLst/>
            <a:cxnLst/>
            <a:rect l="l" t="t" r="r" b="b"/>
            <a:pathLst>
              <a:path w="5948805" h="6095979">
                <a:moveTo>
                  <a:pt x="1573832" y="765"/>
                </a:moveTo>
                <a:cubicBezTo>
                  <a:pt x="1940190" y="-10734"/>
                  <a:pt x="2329345" y="109280"/>
                  <a:pt x="2734663" y="238687"/>
                </a:cubicBezTo>
                <a:cubicBezTo>
                  <a:pt x="4118244" y="680647"/>
                  <a:pt x="5296697" y="1302752"/>
                  <a:pt x="5668316" y="3639516"/>
                </a:cubicBezTo>
                <a:cubicBezTo>
                  <a:pt x="5788298" y="4393559"/>
                  <a:pt x="5890546" y="5142244"/>
                  <a:pt x="5937022" y="5865869"/>
                </a:cubicBezTo>
                <a:lnTo>
                  <a:pt x="5948805" y="6095979"/>
                </a:lnTo>
                <a:lnTo>
                  <a:pt x="0" y="6095979"/>
                </a:lnTo>
                <a:lnTo>
                  <a:pt x="0" y="1621672"/>
                </a:lnTo>
                <a:lnTo>
                  <a:pt x="36310" y="1518814"/>
                </a:lnTo>
                <a:cubicBezTo>
                  <a:pt x="109805" y="1321982"/>
                  <a:pt x="192755" y="1133640"/>
                  <a:pt x="287891" y="956872"/>
                </a:cubicBezTo>
                <a:cubicBezTo>
                  <a:pt x="669453" y="247734"/>
                  <a:pt x="1102800" y="15549"/>
                  <a:pt x="1573832" y="765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47DB6CD-8E9E-4643-B3B6-01BD80429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23838" y="538152"/>
            <a:ext cx="6095989" cy="654368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3" name="Picture 4" descr="Programs | Eidos Global">
            <a:extLst>
              <a:ext uri="{FF2B5EF4-FFF2-40B4-BE49-F238E27FC236}">
                <a16:creationId xmlns:a16="http://schemas.microsoft.com/office/drawing/2014/main" id="{E6D74DEC-54A3-8DBC-92C9-7778FB8DA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8901" y="0"/>
            <a:ext cx="57531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5682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24DEDD-4A89-11EE-5927-7AFFC3F29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9041"/>
            <a:ext cx="12198413" cy="6712283"/>
          </a:xfrm>
          <a:prstGeom prst="rect">
            <a:avLst/>
          </a:prstGeom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A84F87D4-A25A-1EA2-D357-1E65892BE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68790" y="438935"/>
            <a:ext cx="1248586" cy="323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2692E2-363E-27D9-AE13-5B4A90CD22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15438" y="501171"/>
            <a:ext cx="2072970" cy="317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85436C-1D55-FF81-183D-D14E6D43BD2B}"/>
              </a:ext>
            </a:extLst>
          </p:cNvPr>
          <p:cNvSpPr/>
          <p:nvPr/>
        </p:nvSpPr>
        <p:spPr>
          <a:xfrm>
            <a:off x="9054609" y="1970838"/>
            <a:ext cx="794084" cy="795604"/>
          </a:xfrm>
          <a:prstGeom prst="rect">
            <a:avLst/>
          </a:prstGeom>
          <a:solidFill>
            <a:srgbClr val="996633"/>
          </a:solidFill>
          <a:ln>
            <a:solidFill>
              <a:srgbClr val="99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7D611E-6894-AA5F-1F38-ADA255C22115}"/>
              </a:ext>
            </a:extLst>
          </p:cNvPr>
          <p:cNvSpPr/>
          <p:nvPr/>
        </p:nvSpPr>
        <p:spPr>
          <a:xfrm>
            <a:off x="8124498" y="1973325"/>
            <a:ext cx="867338" cy="795604"/>
          </a:xfrm>
          <a:prstGeom prst="rect">
            <a:avLst/>
          </a:prstGeom>
          <a:solidFill>
            <a:srgbClr val="996633"/>
          </a:solidFill>
          <a:ln>
            <a:solidFill>
              <a:srgbClr val="99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Cinnamon Toast Crunch Logo Black and White – Brands Logos">
            <a:extLst>
              <a:ext uri="{FF2B5EF4-FFF2-40B4-BE49-F238E27FC236}">
                <a16:creationId xmlns:a16="http://schemas.microsoft.com/office/drawing/2014/main" id="{087049DE-0A98-AA24-7BBE-946AF3FBD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598" y="1973326"/>
            <a:ext cx="795604" cy="79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1F781C-8313-8ECD-547B-080E14FBC7A7}"/>
              </a:ext>
            </a:extLst>
          </p:cNvPr>
          <p:cNvCxnSpPr/>
          <p:nvPr/>
        </p:nvCxnSpPr>
        <p:spPr>
          <a:xfrm>
            <a:off x="8831559" y="1605406"/>
            <a:ext cx="241439" cy="388864"/>
          </a:xfrm>
          <a:prstGeom prst="line">
            <a:avLst/>
          </a:prstGeom>
          <a:ln>
            <a:solidFill>
              <a:srgbClr val="99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36ED2A-ED7B-D458-4950-40C5D8FBB1CA}"/>
              </a:ext>
            </a:extLst>
          </p:cNvPr>
          <p:cNvCxnSpPr/>
          <p:nvPr/>
        </p:nvCxnSpPr>
        <p:spPr>
          <a:xfrm flipV="1">
            <a:off x="9841895" y="1601712"/>
            <a:ext cx="198056" cy="377300"/>
          </a:xfrm>
          <a:prstGeom prst="line">
            <a:avLst/>
          </a:prstGeom>
          <a:ln>
            <a:solidFill>
              <a:srgbClr val="99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6" descr="Cheerios Logo [ Download - Logo - icon ] png svg">
            <a:extLst>
              <a:ext uri="{FF2B5EF4-FFF2-40B4-BE49-F238E27FC236}">
                <a16:creationId xmlns:a16="http://schemas.microsoft.com/office/drawing/2014/main" id="{47D40CB5-386B-B8AE-BDB9-FA3EA1511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494" y="2212379"/>
            <a:ext cx="634314" cy="19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C0361AFB-9EBC-8792-524F-7C282C9C01CF}"/>
              </a:ext>
            </a:extLst>
          </p:cNvPr>
          <p:cNvSpPr/>
          <p:nvPr/>
        </p:nvSpPr>
        <p:spPr>
          <a:xfrm flipH="1">
            <a:off x="21760" y="193405"/>
            <a:ext cx="4999946" cy="2613129"/>
          </a:xfrm>
          <a:prstGeom prst="wedgeEllipseCallout">
            <a:avLst>
              <a:gd name="adj1" fmla="val -48633"/>
              <a:gd name="adj2" fmla="val 4063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5B94EB-BB54-1FF4-8FDB-98F4F91F929C}"/>
              </a:ext>
            </a:extLst>
          </p:cNvPr>
          <p:cNvSpPr txBox="1"/>
          <p:nvPr/>
        </p:nvSpPr>
        <p:spPr>
          <a:xfrm>
            <a:off x="697410" y="770509"/>
            <a:ext cx="35196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entury Gothic" panose="020B0502020202020204" pitchFamily="34" charset="0"/>
              </a:rPr>
              <a:t>Lunch is based off of 5 meal Components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69AA77C-2EB3-8DE9-9C12-279261BFA4C5}"/>
              </a:ext>
            </a:extLst>
          </p:cNvPr>
          <p:cNvGrpSpPr/>
          <p:nvPr/>
        </p:nvGrpSpPr>
        <p:grpSpPr>
          <a:xfrm>
            <a:off x="6010768" y="3482345"/>
            <a:ext cx="3402213" cy="1602442"/>
            <a:chOff x="6257884" y="3482345"/>
            <a:chExt cx="3402213" cy="160244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FC44BDE-A28F-7A86-4765-2A63807BA0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46898" y="3482345"/>
              <a:ext cx="1004257" cy="669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A8B2B6B-AF72-66FF-F4D2-C20D30A6CE8C}"/>
                </a:ext>
              </a:extLst>
            </p:cNvPr>
            <p:cNvSpPr txBox="1"/>
            <p:nvPr/>
          </p:nvSpPr>
          <p:spPr>
            <a:xfrm>
              <a:off x="6343116" y="4259838"/>
              <a:ext cx="317266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Sunbutter</a:t>
              </a:r>
              <a:r>
                <a:rPr lang="en-US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&amp; Jelly Sandwich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C50B65E-AE06-3759-ADD0-1BC2A478709B}"/>
                </a:ext>
              </a:extLst>
            </p:cNvPr>
            <p:cNvSpPr txBox="1"/>
            <p:nvPr/>
          </p:nvSpPr>
          <p:spPr>
            <a:xfrm>
              <a:off x="6257884" y="4715455"/>
              <a:ext cx="3402213" cy="369332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Meat/ Meat Alternate / Grain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3D92898-82A0-A229-F310-93FC655D42D7}"/>
              </a:ext>
            </a:extLst>
          </p:cNvPr>
          <p:cNvSpPr txBox="1"/>
          <p:nvPr/>
        </p:nvSpPr>
        <p:spPr>
          <a:xfrm>
            <a:off x="289613" y="1016731"/>
            <a:ext cx="46810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Century Gothic" panose="020B0502020202020204" pitchFamily="34" charset="0"/>
              </a:rPr>
              <a:t>Meat/ Meat Alternate 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and Grains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B28BCC-5606-C496-A371-E55C0C1090B7}"/>
              </a:ext>
            </a:extLst>
          </p:cNvPr>
          <p:cNvSpPr txBox="1"/>
          <p:nvPr/>
        </p:nvSpPr>
        <p:spPr>
          <a:xfrm>
            <a:off x="555896" y="1262951"/>
            <a:ext cx="44791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Fruits and Vegetables</a:t>
            </a:r>
          </a:p>
        </p:txBody>
      </p:sp>
      <p:pic>
        <p:nvPicPr>
          <p:cNvPr id="61" name="Picture 4">
            <a:extLst>
              <a:ext uri="{FF2B5EF4-FFF2-40B4-BE49-F238E27FC236}">
                <a16:creationId xmlns:a16="http://schemas.microsoft.com/office/drawing/2014/main" id="{E46AE10A-FEE8-7BAE-DAFA-8A22B3A36D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91" t="16613" r="3091" b="-211"/>
          <a:stretch>
            <a:fillRect/>
          </a:stretch>
        </p:blipFill>
        <p:spPr bwMode="auto">
          <a:xfrm>
            <a:off x="5039566" y="495681"/>
            <a:ext cx="1887909" cy="317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D5BA7E8-4FEA-1F72-C378-B58C9C5788ED}"/>
              </a:ext>
            </a:extLst>
          </p:cNvPr>
          <p:cNvGrpSpPr/>
          <p:nvPr/>
        </p:nvGrpSpPr>
        <p:grpSpPr>
          <a:xfrm>
            <a:off x="5202317" y="3524316"/>
            <a:ext cx="1370888" cy="1560625"/>
            <a:chOff x="5202317" y="3524316"/>
            <a:chExt cx="1370888" cy="1560625"/>
          </a:xfrm>
        </p:grpSpPr>
        <p:pic>
          <p:nvPicPr>
            <p:cNvPr id="1028" name="Picture 4" descr="Celery Stick Png">
              <a:extLst>
                <a:ext uri="{FF2B5EF4-FFF2-40B4-BE49-F238E27FC236}">
                  <a16:creationId xmlns:a16="http://schemas.microsoft.com/office/drawing/2014/main" id="{34614E6D-D24D-924D-C185-2952521CF0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0096" y="3524316"/>
              <a:ext cx="515330" cy="515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29CC78-25D9-5408-02E2-A471CF93717A}"/>
                </a:ext>
              </a:extLst>
            </p:cNvPr>
            <p:cNvSpPr txBox="1"/>
            <p:nvPr/>
          </p:nvSpPr>
          <p:spPr>
            <a:xfrm>
              <a:off x="5428272" y="4265328"/>
              <a:ext cx="923651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Celery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8827276-96DC-9FFB-2E9F-AC8C17AE5CE7}"/>
                </a:ext>
              </a:extLst>
            </p:cNvPr>
            <p:cNvSpPr txBox="1"/>
            <p:nvPr/>
          </p:nvSpPr>
          <p:spPr>
            <a:xfrm>
              <a:off x="5202317" y="4715609"/>
              <a:ext cx="1370888" cy="369332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  <a:latin typeface="Century Gothic" panose="020B0502020202020204" pitchFamily="34" charset="0"/>
                </a:rPr>
                <a:t>Vegetable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5570EDD-F85D-6229-E698-1ECACFB886C3}"/>
              </a:ext>
            </a:extLst>
          </p:cNvPr>
          <p:cNvGrpSpPr/>
          <p:nvPr/>
        </p:nvGrpSpPr>
        <p:grpSpPr>
          <a:xfrm>
            <a:off x="9190738" y="3557048"/>
            <a:ext cx="957313" cy="1527893"/>
            <a:chOff x="9190738" y="3557048"/>
            <a:chExt cx="957313" cy="1527893"/>
          </a:xfrm>
        </p:grpSpPr>
        <p:pic>
          <p:nvPicPr>
            <p:cNvPr id="21" name="Picture 8" descr="Apple Cartoon Fruit Cartoon Of Apples Transparent | My XXX Hot Girl">
              <a:extLst>
                <a:ext uri="{FF2B5EF4-FFF2-40B4-BE49-F238E27FC236}">
                  <a16:creationId xmlns:a16="http://schemas.microsoft.com/office/drawing/2014/main" id="{A98EC6FE-1D38-A1D6-DA4E-E444F93EEE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1651" y="3557048"/>
              <a:ext cx="435488" cy="43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A0B3027-ABFE-9724-43E5-194928E5167E}"/>
                </a:ext>
              </a:extLst>
            </p:cNvPr>
            <p:cNvSpPr txBox="1"/>
            <p:nvPr/>
          </p:nvSpPr>
          <p:spPr>
            <a:xfrm>
              <a:off x="9190738" y="4265328"/>
              <a:ext cx="95731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Apples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EEC033F-CC8A-7E65-21BC-326B02AFAD31}"/>
                </a:ext>
              </a:extLst>
            </p:cNvPr>
            <p:cNvSpPr txBox="1"/>
            <p:nvPr/>
          </p:nvSpPr>
          <p:spPr>
            <a:xfrm>
              <a:off x="9270505" y="4715609"/>
              <a:ext cx="759257" cy="369332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  <a:latin typeface="Century Gothic" panose="020B0502020202020204" pitchFamily="34" charset="0"/>
                </a:rPr>
                <a:t>Fruits</a:t>
              </a:r>
            </a:p>
          </p:txBody>
        </p:sp>
      </p:grpSp>
      <p:sp>
        <p:nvSpPr>
          <p:cNvPr id="20" name="AutoShape 2" descr="Peanut Butter And Jelly Sandwich, Sticker Clipart Two Cartoon Toast And Breakfast Cartoon Vector ...">
            <a:extLst>
              <a:ext uri="{FF2B5EF4-FFF2-40B4-BE49-F238E27FC236}">
                <a16:creationId xmlns:a16="http://schemas.microsoft.com/office/drawing/2014/main" id="{79383177-3C34-17C8-B7B0-671AF0C4D1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FE1B882-7944-E61A-DA2B-47D15C16D56B}"/>
              </a:ext>
            </a:extLst>
          </p:cNvPr>
          <p:cNvGrpSpPr/>
          <p:nvPr/>
        </p:nvGrpSpPr>
        <p:grpSpPr>
          <a:xfrm>
            <a:off x="7337571" y="3375655"/>
            <a:ext cx="639919" cy="1747178"/>
            <a:chOff x="4463653" y="3353874"/>
            <a:chExt cx="639919" cy="174717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AFF5DAD-B70B-AE9F-C181-596CF8C74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125" b="100000" l="1527" r="100000">
                          <a14:foregroundMark x1="22901" y1="16518" x2="83969" y2="18304"/>
                          <a14:foregroundMark x1="21374" y1="12946" x2="77099" y2="16071"/>
                          <a14:foregroundMark x1="88550" y1="92857" x2="96947" y2="84821"/>
                          <a14:foregroundMark x1="3053" y1="95536" x2="7634" y2="79464"/>
                          <a14:foregroundMark x1="17557" y1="11607" x2="76336" y2="11161"/>
                          <a14:foregroundMark x1="22901" y1="8036" x2="87786" y2="8036"/>
                          <a14:foregroundMark x1="12977" y1="8036" x2="12977" y2="10268"/>
                          <a14:foregroundMark x1="16794" y1="5804" x2="77099" y2="7143"/>
                          <a14:foregroundMark x1="88550" y1="6250" x2="26718" y2="4911"/>
                          <a14:foregroundMark x1="12214" y1="6250" x2="22137" y2="6250"/>
                          <a14:foregroundMark x1="16031" y1="4911" x2="26718" y2="5357"/>
                          <a14:foregroundMark x1="12977" y1="5357" x2="12977" y2="5357"/>
                          <a14:foregroundMark x1="88550" y1="5357" x2="88550" y2="5357"/>
                          <a14:backgroundMark x1="12214" y1="1786" x2="90076" y2="2232"/>
                          <a14:backgroundMark x1="2290" y1="25446" x2="6870" y2="6696"/>
                          <a14:backgroundMark x1="9160" y1="13839" x2="9160" y2="4018"/>
                          <a14:backgroundMark x1="96183" y1="21875" x2="93893" y2="3571"/>
                          <a14:backgroundMark x1="91603" y1="99107" x2="99237" y2="97321"/>
                          <a14:backgroundMark x1="97710" y1="95536" x2="97710" y2="955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5869" y="3353874"/>
              <a:ext cx="435488" cy="62972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FF77254-862E-FC86-C65C-276C484D1A42}"/>
                </a:ext>
              </a:extLst>
            </p:cNvPr>
            <p:cNvSpPr txBox="1"/>
            <p:nvPr/>
          </p:nvSpPr>
          <p:spPr>
            <a:xfrm>
              <a:off x="4463653" y="4265328"/>
              <a:ext cx="639919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ysClr val="windowText" lastClr="000000"/>
                  </a:solidFill>
                  <a:latin typeface="Century Gothic" panose="020B0502020202020204" pitchFamily="34" charset="0"/>
                </a:rPr>
                <a:t>Milk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8940B75-0A5B-CC2A-EE5A-E79AB4101CAD}"/>
                </a:ext>
              </a:extLst>
            </p:cNvPr>
            <p:cNvSpPr txBox="1"/>
            <p:nvPr/>
          </p:nvSpPr>
          <p:spPr>
            <a:xfrm>
              <a:off x="4463653" y="4731720"/>
              <a:ext cx="639919" cy="369332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  <a:latin typeface="Century Gothic" panose="020B0502020202020204" pitchFamily="34" charset="0"/>
                </a:rPr>
                <a:t>Milk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6FEAE33-3795-396D-7D4D-27B0049D11FD}"/>
              </a:ext>
            </a:extLst>
          </p:cNvPr>
          <p:cNvSpPr txBox="1"/>
          <p:nvPr/>
        </p:nvSpPr>
        <p:spPr>
          <a:xfrm>
            <a:off x="1450695" y="1201395"/>
            <a:ext cx="2095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And Milk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9E8BD6-D99C-A11D-DB03-140BAF5DC417}"/>
              </a:ext>
            </a:extLst>
          </p:cNvPr>
          <p:cNvSpPr txBox="1"/>
          <p:nvPr/>
        </p:nvSpPr>
        <p:spPr>
          <a:xfrm>
            <a:off x="661772" y="501171"/>
            <a:ext cx="36558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Only 3 out of the 5 Components must be taken to make a reimbursable meal.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17944A8-026E-9D8F-B3F2-DF5C8BF37DE2}"/>
              </a:ext>
            </a:extLst>
          </p:cNvPr>
          <p:cNvGrpSpPr/>
          <p:nvPr/>
        </p:nvGrpSpPr>
        <p:grpSpPr>
          <a:xfrm>
            <a:off x="3986195" y="3474795"/>
            <a:ext cx="3402213" cy="1602442"/>
            <a:chOff x="6257884" y="3482345"/>
            <a:chExt cx="3402213" cy="1602442"/>
          </a:xfrm>
        </p:grpSpPr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D208B6D7-764C-6C73-E1EC-63767034C1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46898" y="3482345"/>
              <a:ext cx="1004257" cy="669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EA66B98-3072-5B96-10ED-245A634A4DCE}"/>
                </a:ext>
              </a:extLst>
            </p:cNvPr>
            <p:cNvSpPr txBox="1"/>
            <p:nvPr/>
          </p:nvSpPr>
          <p:spPr>
            <a:xfrm>
              <a:off x="6343116" y="4259838"/>
              <a:ext cx="317266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Sunbutter</a:t>
              </a:r>
              <a:r>
                <a:rPr lang="en-US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&amp; Jelly Sandwich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3ED1BAE-47C3-3ECF-40AB-69100A950609}"/>
                </a:ext>
              </a:extLst>
            </p:cNvPr>
            <p:cNvSpPr txBox="1"/>
            <p:nvPr/>
          </p:nvSpPr>
          <p:spPr>
            <a:xfrm>
              <a:off x="6257884" y="4715455"/>
              <a:ext cx="3402213" cy="369332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Meat/ Meat Alternate / Grain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E67007F-0878-77A3-F31F-864C7DB1BC5E}"/>
              </a:ext>
            </a:extLst>
          </p:cNvPr>
          <p:cNvGrpSpPr/>
          <p:nvPr/>
        </p:nvGrpSpPr>
        <p:grpSpPr>
          <a:xfrm>
            <a:off x="7445614" y="3505726"/>
            <a:ext cx="1370888" cy="1560625"/>
            <a:chOff x="5202317" y="3524316"/>
            <a:chExt cx="1370888" cy="1560625"/>
          </a:xfrm>
        </p:grpSpPr>
        <p:pic>
          <p:nvPicPr>
            <p:cNvPr id="40" name="Picture 4" descr="Celery Stick Png">
              <a:extLst>
                <a:ext uri="{FF2B5EF4-FFF2-40B4-BE49-F238E27FC236}">
                  <a16:creationId xmlns:a16="http://schemas.microsoft.com/office/drawing/2014/main" id="{B4AA9221-D882-DAFC-A3DC-57EB98726A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0096" y="3524316"/>
              <a:ext cx="515330" cy="515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2C020DC-F540-8C20-DC98-C320C91F3002}"/>
                </a:ext>
              </a:extLst>
            </p:cNvPr>
            <p:cNvSpPr txBox="1"/>
            <p:nvPr/>
          </p:nvSpPr>
          <p:spPr>
            <a:xfrm>
              <a:off x="5428272" y="4265328"/>
              <a:ext cx="923651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Celery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5B5C859-B4B5-5DA7-B5BF-3A17A4299A9F}"/>
                </a:ext>
              </a:extLst>
            </p:cNvPr>
            <p:cNvSpPr txBox="1"/>
            <p:nvPr/>
          </p:nvSpPr>
          <p:spPr>
            <a:xfrm>
              <a:off x="5202317" y="4715609"/>
              <a:ext cx="1370888" cy="369332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  <a:latin typeface="Century Gothic" panose="020B0502020202020204" pitchFamily="34" charset="0"/>
                </a:rPr>
                <a:t>Vegetable</a:t>
              </a:r>
            </a:p>
          </p:txBody>
        </p:sp>
      </p:grpSp>
      <p:sp>
        <p:nvSpPr>
          <p:cNvPr id="43" name="Plus Sign 42">
            <a:extLst>
              <a:ext uri="{FF2B5EF4-FFF2-40B4-BE49-F238E27FC236}">
                <a16:creationId xmlns:a16="http://schemas.microsoft.com/office/drawing/2014/main" id="{9383FF8F-1A3A-6F98-91CF-078E1CF39B8E}"/>
              </a:ext>
            </a:extLst>
          </p:cNvPr>
          <p:cNvSpPr/>
          <p:nvPr/>
        </p:nvSpPr>
        <p:spPr>
          <a:xfrm>
            <a:off x="6732462" y="3547515"/>
            <a:ext cx="511628" cy="524064"/>
          </a:xfrm>
          <a:prstGeom prst="mathPlus">
            <a:avLst>
              <a:gd name="adj1" fmla="val 10754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Equals 43">
            <a:extLst>
              <a:ext uri="{FF2B5EF4-FFF2-40B4-BE49-F238E27FC236}">
                <a16:creationId xmlns:a16="http://schemas.microsoft.com/office/drawing/2014/main" id="{9115EB7B-4D56-4B04-2BD4-06F11A19D1FF}"/>
              </a:ext>
            </a:extLst>
          </p:cNvPr>
          <p:cNvSpPr/>
          <p:nvPr/>
        </p:nvSpPr>
        <p:spPr>
          <a:xfrm>
            <a:off x="8669413" y="3577028"/>
            <a:ext cx="759258" cy="465037"/>
          </a:xfrm>
          <a:prstGeom prst="mathEqual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A4CB428-F7C8-ADF5-4B22-D13C05EA211E}"/>
              </a:ext>
            </a:extLst>
          </p:cNvPr>
          <p:cNvGrpSpPr/>
          <p:nvPr/>
        </p:nvGrpSpPr>
        <p:grpSpPr>
          <a:xfrm rot="21299154">
            <a:off x="9466680" y="3331826"/>
            <a:ext cx="1392767" cy="826402"/>
            <a:chOff x="9486900" y="5697166"/>
            <a:chExt cx="1392767" cy="826402"/>
          </a:xfrm>
        </p:grpSpPr>
        <p:pic>
          <p:nvPicPr>
            <p:cNvPr id="49" name="Picture 4" descr="Disposable Brown Paper Food Tray PNG Images &amp; PSDs for Download | PixelSquid - S116656944">
              <a:extLst>
                <a:ext uri="{FF2B5EF4-FFF2-40B4-BE49-F238E27FC236}">
                  <a16:creationId xmlns:a16="http://schemas.microsoft.com/office/drawing/2014/main" id="{102152F0-3AC3-CC7C-9B43-78C90742C3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backgroundMark x1="37167" y1="65833" x2="46500" y2="71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0" t="29218" r="7873" b="23523"/>
            <a:stretch>
              <a:fillRect/>
            </a:stretch>
          </p:blipFill>
          <p:spPr bwMode="auto">
            <a:xfrm>
              <a:off x="9486900" y="5697166"/>
              <a:ext cx="1392767" cy="826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>
              <a:extLst>
                <a:ext uri="{FF2B5EF4-FFF2-40B4-BE49-F238E27FC236}">
                  <a16:creationId xmlns:a16="http://schemas.microsoft.com/office/drawing/2014/main" id="{9356BFB3-4FDE-43C8-91FD-0EDA5EC2C2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587178" y="5716961"/>
              <a:ext cx="772996" cy="515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52" descr="Celery Stick Png">
              <a:extLst>
                <a:ext uri="{FF2B5EF4-FFF2-40B4-BE49-F238E27FC236}">
                  <a16:creationId xmlns:a16="http://schemas.microsoft.com/office/drawing/2014/main" id="{505EB817-508B-6CE8-BB3A-5EDA988DBF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3875" y="5955836"/>
              <a:ext cx="372597" cy="372597"/>
            </a:xfrm>
            <a:custGeom>
              <a:avLst/>
              <a:gdLst>
                <a:gd name="connsiteX0" fmla="*/ 0 w 372597"/>
                <a:gd name="connsiteY0" fmla="*/ 361546 h 372597"/>
                <a:gd name="connsiteX1" fmla="*/ 372597 w 372597"/>
                <a:gd name="connsiteY1" fmla="*/ 361546 h 372597"/>
                <a:gd name="connsiteX2" fmla="*/ 372597 w 372597"/>
                <a:gd name="connsiteY2" fmla="*/ 372597 h 372597"/>
                <a:gd name="connsiteX3" fmla="*/ 0 w 372597"/>
                <a:gd name="connsiteY3" fmla="*/ 372597 h 372597"/>
                <a:gd name="connsiteX4" fmla="*/ 0 w 372597"/>
                <a:gd name="connsiteY4" fmla="*/ 0 h 372597"/>
                <a:gd name="connsiteX5" fmla="*/ 372597 w 372597"/>
                <a:gd name="connsiteY5" fmla="*/ 0 h 372597"/>
                <a:gd name="connsiteX6" fmla="*/ 372597 w 372597"/>
                <a:gd name="connsiteY6" fmla="*/ 288465 h 372597"/>
                <a:gd name="connsiteX7" fmla="*/ 229344 w 372597"/>
                <a:gd name="connsiteY7" fmla="*/ 255651 h 372597"/>
                <a:gd name="connsiteX8" fmla="*/ 0 w 372597"/>
                <a:gd name="connsiteY8" fmla="*/ 308186 h 372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2597" h="372597">
                  <a:moveTo>
                    <a:pt x="0" y="361546"/>
                  </a:moveTo>
                  <a:lnTo>
                    <a:pt x="372597" y="361546"/>
                  </a:lnTo>
                  <a:lnTo>
                    <a:pt x="372597" y="372597"/>
                  </a:lnTo>
                  <a:lnTo>
                    <a:pt x="0" y="372597"/>
                  </a:lnTo>
                  <a:close/>
                  <a:moveTo>
                    <a:pt x="0" y="0"/>
                  </a:moveTo>
                  <a:lnTo>
                    <a:pt x="372597" y="0"/>
                  </a:lnTo>
                  <a:lnTo>
                    <a:pt x="372597" y="288465"/>
                  </a:lnTo>
                  <a:lnTo>
                    <a:pt x="229344" y="255651"/>
                  </a:lnTo>
                  <a:lnTo>
                    <a:pt x="0" y="308186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5F622DF-D05E-C40F-E83F-7E272BABA71A}"/>
              </a:ext>
            </a:extLst>
          </p:cNvPr>
          <p:cNvGrpSpPr/>
          <p:nvPr/>
        </p:nvGrpSpPr>
        <p:grpSpPr>
          <a:xfrm>
            <a:off x="7343636" y="3386249"/>
            <a:ext cx="639919" cy="1747178"/>
            <a:chOff x="4463653" y="3353874"/>
            <a:chExt cx="639919" cy="1747178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C01A6A9-9BBF-C13F-A7F2-22881C87E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125" b="100000" l="1527" r="100000">
                          <a14:foregroundMark x1="22901" y1="16518" x2="83969" y2="18304"/>
                          <a14:foregroundMark x1="21374" y1="12946" x2="77099" y2="16071"/>
                          <a14:foregroundMark x1="88550" y1="92857" x2="96947" y2="84821"/>
                          <a14:foregroundMark x1="3053" y1="95536" x2="7634" y2="79464"/>
                          <a14:foregroundMark x1="17557" y1="11607" x2="76336" y2="11161"/>
                          <a14:foregroundMark x1="22901" y1="8036" x2="87786" y2="8036"/>
                          <a14:foregroundMark x1="12977" y1="8036" x2="12977" y2="10268"/>
                          <a14:foregroundMark x1="16794" y1="5804" x2="77099" y2="7143"/>
                          <a14:foregroundMark x1="88550" y1="6250" x2="26718" y2="4911"/>
                          <a14:foregroundMark x1="12214" y1="6250" x2="22137" y2="6250"/>
                          <a14:foregroundMark x1="16031" y1="4911" x2="26718" y2="5357"/>
                          <a14:foregroundMark x1="12977" y1="5357" x2="12977" y2="5357"/>
                          <a14:foregroundMark x1="88550" y1="5357" x2="88550" y2="5357"/>
                          <a14:backgroundMark x1="12214" y1="1786" x2="90076" y2="2232"/>
                          <a14:backgroundMark x1="2290" y1="25446" x2="6870" y2="6696"/>
                          <a14:backgroundMark x1="9160" y1="13839" x2="9160" y2="4018"/>
                          <a14:backgroundMark x1="96183" y1="21875" x2="93893" y2="3571"/>
                          <a14:backgroundMark x1="91603" y1="99107" x2="99237" y2="97321"/>
                          <a14:backgroundMark x1="97710" y1="95536" x2="97710" y2="955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5869" y="3353874"/>
              <a:ext cx="435488" cy="62972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6148DBB-ED6D-3CE4-2258-44D573BD0DDC}"/>
                </a:ext>
              </a:extLst>
            </p:cNvPr>
            <p:cNvSpPr txBox="1"/>
            <p:nvPr/>
          </p:nvSpPr>
          <p:spPr>
            <a:xfrm>
              <a:off x="4463653" y="4265328"/>
              <a:ext cx="639919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ysClr val="windowText" lastClr="000000"/>
                  </a:solidFill>
                  <a:latin typeface="Century Gothic" panose="020B0502020202020204" pitchFamily="34" charset="0"/>
                </a:rPr>
                <a:t>Milk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2D940EB-C8A4-1BDE-E998-D4C068DF6852}"/>
                </a:ext>
              </a:extLst>
            </p:cNvPr>
            <p:cNvSpPr txBox="1"/>
            <p:nvPr/>
          </p:nvSpPr>
          <p:spPr>
            <a:xfrm>
              <a:off x="4463653" y="4731720"/>
              <a:ext cx="639919" cy="369332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  <a:latin typeface="Century Gothic" panose="020B0502020202020204" pitchFamily="34" charset="0"/>
                </a:rPr>
                <a:t>Milk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56A20411-16A0-FBDD-7208-08BF893CD337}"/>
              </a:ext>
            </a:extLst>
          </p:cNvPr>
          <p:cNvSpPr txBox="1"/>
          <p:nvPr/>
        </p:nvSpPr>
        <p:spPr>
          <a:xfrm>
            <a:off x="972197" y="1082116"/>
            <a:ext cx="30524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Milk is optional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6F8697A-B9F0-B526-829F-6382B405C3DF}"/>
              </a:ext>
            </a:extLst>
          </p:cNvPr>
          <p:cNvSpPr txBox="1"/>
          <p:nvPr/>
        </p:nvSpPr>
        <p:spPr>
          <a:xfrm>
            <a:off x="682300" y="698002"/>
            <a:ext cx="35626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A Fruit or Vegetable must always be taken!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4523499-2CC8-1706-8EC3-F6E3291713B6}"/>
              </a:ext>
            </a:extLst>
          </p:cNvPr>
          <p:cNvGrpSpPr/>
          <p:nvPr/>
        </p:nvGrpSpPr>
        <p:grpSpPr>
          <a:xfrm>
            <a:off x="9177295" y="3566524"/>
            <a:ext cx="957313" cy="1527893"/>
            <a:chOff x="9190738" y="3557048"/>
            <a:chExt cx="957313" cy="1527893"/>
          </a:xfrm>
        </p:grpSpPr>
        <p:pic>
          <p:nvPicPr>
            <p:cNvPr id="1024" name="Picture 8" descr="Apple Cartoon Fruit Cartoon Of Apples Transparent | My XXX Hot Girl">
              <a:extLst>
                <a:ext uri="{FF2B5EF4-FFF2-40B4-BE49-F238E27FC236}">
                  <a16:creationId xmlns:a16="http://schemas.microsoft.com/office/drawing/2014/main" id="{3ECE7ADE-6ADE-6C2D-B75F-1DAFE93FA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1651" y="3557048"/>
              <a:ext cx="435488" cy="43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" name="TextBox 1024">
              <a:extLst>
                <a:ext uri="{FF2B5EF4-FFF2-40B4-BE49-F238E27FC236}">
                  <a16:creationId xmlns:a16="http://schemas.microsoft.com/office/drawing/2014/main" id="{AED70035-A3B3-EE82-F94D-F3C017421F64}"/>
                </a:ext>
              </a:extLst>
            </p:cNvPr>
            <p:cNvSpPr txBox="1"/>
            <p:nvPr/>
          </p:nvSpPr>
          <p:spPr>
            <a:xfrm>
              <a:off x="9190738" y="4265328"/>
              <a:ext cx="95731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Apples</a:t>
              </a:r>
            </a:p>
          </p:txBody>
        </p:sp>
        <p:sp>
          <p:nvSpPr>
            <p:cNvPr id="1027" name="TextBox 1026">
              <a:extLst>
                <a:ext uri="{FF2B5EF4-FFF2-40B4-BE49-F238E27FC236}">
                  <a16:creationId xmlns:a16="http://schemas.microsoft.com/office/drawing/2014/main" id="{17C03ED4-C683-DD08-80B4-F4BE4811C739}"/>
                </a:ext>
              </a:extLst>
            </p:cNvPr>
            <p:cNvSpPr txBox="1"/>
            <p:nvPr/>
          </p:nvSpPr>
          <p:spPr>
            <a:xfrm>
              <a:off x="9270505" y="4715609"/>
              <a:ext cx="759257" cy="369332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  <a:latin typeface="Century Gothic" panose="020B0502020202020204" pitchFamily="34" charset="0"/>
                </a:rPr>
                <a:t>Fruits</a:t>
              </a:r>
            </a:p>
          </p:txBody>
        </p:sp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F41F2E1F-9BA2-8EB2-9CBF-5A9374EC1704}"/>
              </a:ext>
            </a:extLst>
          </p:cNvPr>
          <p:cNvGrpSpPr/>
          <p:nvPr/>
        </p:nvGrpSpPr>
        <p:grpSpPr>
          <a:xfrm>
            <a:off x="5181073" y="3524316"/>
            <a:ext cx="1370888" cy="1560625"/>
            <a:chOff x="5202317" y="3524316"/>
            <a:chExt cx="1370888" cy="1560625"/>
          </a:xfrm>
        </p:grpSpPr>
        <p:pic>
          <p:nvPicPr>
            <p:cNvPr id="1031" name="Picture 4" descr="Celery Stick Png">
              <a:extLst>
                <a:ext uri="{FF2B5EF4-FFF2-40B4-BE49-F238E27FC236}">
                  <a16:creationId xmlns:a16="http://schemas.microsoft.com/office/drawing/2014/main" id="{50804136-4CE0-234C-BD63-4AA1AE91AC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0096" y="3524316"/>
              <a:ext cx="515330" cy="515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2" name="TextBox 1031">
              <a:extLst>
                <a:ext uri="{FF2B5EF4-FFF2-40B4-BE49-F238E27FC236}">
                  <a16:creationId xmlns:a16="http://schemas.microsoft.com/office/drawing/2014/main" id="{27E56475-B9BE-067E-DC72-BB7A1417E856}"/>
                </a:ext>
              </a:extLst>
            </p:cNvPr>
            <p:cNvSpPr txBox="1"/>
            <p:nvPr/>
          </p:nvSpPr>
          <p:spPr>
            <a:xfrm>
              <a:off x="5428272" y="4265328"/>
              <a:ext cx="923651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Celery</a:t>
              </a:r>
            </a:p>
          </p:txBody>
        </p:sp>
        <p:sp>
          <p:nvSpPr>
            <p:cNvPr id="1033" name="TextBox 1032">
              <a:extLst>
                <a:ext uri="{FF2B5EF4-FFF2-40B4-BE49-F238E27FC236}">
                  <a16:creationId xmlns:a16="http://schemas.microsoft.com/office/drawing/2014/main" id="{3B8E5A81-B982-04BF-EF92-1094B77D4612}"/>
                </a:ext>
              </a:extLst>
            </p:cNvPr>
            <p:cNvSpPr txBox="1"/>
            <p:nvPr/>
          </p:nvSpPr>
          <p:spPr>
            <a:xfrm>
              <a:off x="5202317" y="4715609"/>
              <a:ext cx="1370888" cy="369332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  <a:latin typeface="Century Gothic" panose="020B0502020202020204" pitchFamily="34" charset="0"/>
                </a:rPr>
                <a:t>Vegetable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510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/>
      <p:bldP spid="14" grpId="1"/>
      <p:bldP spid="16" grpId="0"/>
      <p:bldP spid="16" grpId="1"/>
      <p:bldP spid="31" grpId="0"/>
      <p:bldP spid="31" grpId="1"/>
      <p:bldP spid="32" grpId="0"/>
      <p:bldP spid="32" grpId="1"/>
      <p:bldP spid="43" grpId="0" animBg="1"/>
      <p:bldP spid="43" grpId="1" animBg="1"/>
      <p:bldP spid="44" grpId="0" animBg="1"/>
      <p:bldP spid="44" grpId="1" animBg="1"/>
      <p:bldP spid="59" grpId="0"/>
      <p:bldP spid="59" grpId="1"/>
      <p:bldP spid="6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4425D6-12BC-52E2-9B90-9EEA2F508935}"/>
              </a:ext>
            </a:extLst>
          </p:cNvPr>
          <p:cNvSpPr txBox="1">
            <a:spLocks/>
          </p:cNvSpPr>
          <p:nvPr/>
        </p:nvSpPr>
        <p:spPr>
          <a:xfrm>
            <a:off x="5934255" y="1878651"/>
            <a:ext cx="5793475" cy="2286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kern="1200" cap="all" spc="1500" dirty="0">
                <a:latin typeface="+mj-lt"/>
                <a:ea typeface="+mj-ea"/>
                <a:cs typeface="+mj-cs"/>
              </a:rPr>
              <a:t>Saturday Service 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F9F545-A3DE-48D8-0415-40C0978A70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" y="757772"/>
            <a:ext cx="5948805" cy="6095979"/>
          </a:xfrm>
          <a:custGeom>
            <a:avLst/>
            <a:gdLst/>
            <a:ahLst/>
            <a:cxnLst/>
            <a:rect l="l" t="t" r="r" b="b"/>
            <a:pathLst>
              <a:path w="5948805" h="6095979">
                <a:moveTo>
                  <a:pt x="1573832" y="765"/>
                </a:moveTo>
                <a:cubicBezTo>
                  <a:pt x="1940190" y="-10734"/>
                  <a:pt x="2329345" y="109280"/>
                  <a:pt x="2734663" y="238687"/>
                </a:cubicBezTo>
                <a:cubicBezTo>
                  <a:pt x="4118244" y="680647"/>
                  <a:pt x="5296697" y="1302752"/>
                  <a:pt x="5668316" y="3639516"/>
                </a:cubicBezTo>
                <a:cubicBezTo>
                  <a:pt x="5788298" y="4393559"/>
                  <a:pt x="5890546" y="5142244"/>
                  <a:pt x="5937022" y="5865869"/>
                </a:cubicBezTo>
                <a:lnTo>
                  <a:pt x="5948805" y="6095979"/>
                </a:lnTo>
                <a:lnTo>
                  <a:pt x="0" y="6095979"/>
                </a:lnTo>
                <a:lnTo>
                  <a:pt x="0" y="1621672"/>
                </a:lnTo>
                <a:lnTo>
                  <a:pt x="36310" y="1518814"/>
                </a:lnTo>
                <a:cubicBezTo>
                  <a:pt x="109805" y="1321982"/>
                  <a:pt x="192755" y="1133640"/>
                  <a:pt x="287891" y="956872"/>
                </a:cubicBezTo>
                <a:cubicBezTo>
                  <a:pt x="669453" y="247734"/>
                  <a:pt x="1102800" y="15549"/>
                  <a:pt x="1573832" y="765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47DB6CD-8E9E-4643-B3B6-01BD80429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23838" y="538152"/>
            <a:ext cx="6095989" cy="654368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3" name="Picture 4" descr="Programs | Eidos Global">
            <a:extLst>
              <a:ext uri="{FF2B5EF4-FFF2-40B4-BE49-F238E27FC236}">
                <a16:creationId xmlns:a16="http://schemas.microsoft.com/office/drawing/2014/main" id="{E6D74DEC-54A3-8DBC-92C9-7778FB8DA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8901" y="0"/>
            <a:ext cx="57531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1052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C920298-48BF-EFC9-181A-FF42CCB074D0}"/>
              </a:ext>
            </a:extLst>
          </p:cNvPr>
          <p:cNvGrpSpPr/>
          <p:nvPr/>
        </p:nvGrpSpPr>
        <p:grpSpPr>
          <a:xfrm>
            <a:off x="-266700" y="-1368425"/>
            <a:ext cx="12458700" cy="6175623"/>
            <a:chOff x="0" y="-1457325"/>
            <a:chExt cx="12458700" cy="61756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34DC4CC-24C9-4CE6-1FDF-59CC8D81A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436773"/>
              <a:ext cx="11893432" cy="615507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6E50801-2EE5-8177-A7B0-7C7920874ED7}"/>
                </a:ext>
              </a:extLst>
            </p:cNvPr>
            <p:cNvSpPr/>
            <p:nvPr/>
          </p:nvSpPr>
          <p:spPr>
            <a:xfrm>
              <a:off x="0" y="-1457325"/>
              <a:ext cx="1676400" cy="5781675"/>
            </a:xfrm>
            <a:prstGeom prst="rect">
              <a:avLst/>
            </a:prstGeom>
            <a:solidFill>
              <a:srgbClr val="FFF5E0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0135495-75EE-1473-7ADF-33280C6DDFED}"/>
                </a:ext>
              </a:extLst>
            </p:cNvPr>
            <p:cNvSpPr/>
            <p:nvPr/>
          </p:nvSpPr>
          <p:spPr>
            <a:xfrm>
              <a:off x="10591801" y="-304800"/>
              <a:ext cx="1866899" cy="2724150"/>
            </a:xfrm>
            <a:prstGeom prst="rect">
              <a:avLst/>
            </a:prstGeom>
            <a:solidFill>
              <a:srgbClr val="FFF5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1F47375-A153-EB42-901F-A85C904B0756}"/>
                </a:ext>
              </a:extLst>
            </p:cNvPr>
            <p:cNvSpPr/>
            <p:nvPr/>
          </p:nvSpPr>
          <p:spPr>
            <a:xfrm>
              <a:off x="1809750" y="3493507"/>
              <a:ext cx="1676400" cy="923925"/>
            </a:xfrm>
            <a:prstGeom prst="rect">
              <a:avLst/>
            </a:prstGeom>
            <a:blipFill dpi="0" rotWithShape="1">
              <a:blip r:embed="rId3"/>
              <a:srcRect/>
              <a:tile tx="-349250" ty="-336550" sx="100000" sy="77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Manual Operation 12">
              <a:extLst>
                <a:ext uri="{FF2B5EF4-FFF2-40B4-BE49-F238E27FC236}">
                  <a16:creationId xmlns:a16="http://schemas.microsoft.com/office/drawing/2014/main" id="{9F3CBDFF-6AFF-673B-5A0A-CA2EF8F45CED}"/>
                </a:ext>
              </a:extLst>
            </p:cNvPr>
            <p:cNvSpPr/>
            <p:nvPr/>
          </p:nvSpPr>
          <p:spPr>
            <a:xfrm rot="16200000">
              <a:off x="-556462" y="796088"/>
              <a:ext cx="5761123" cy="1295400"/>
            </a:xfrm>
            <a:prstGeom prst="flowChartManualOperati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owchart: Manual Input 18">
              <a:extLst>
                <a:ext uri="{FF2B5EF4-FFF2-40B4-BE49-F238E27FC236}">
                  <a16:creationId xmlns:a16="http://schemas.microsoft.com/office/drawing/2014/main" id="{EF4EA559-2422-0200-E5F5-171E373D1616}"/>
                </a:ext>
              </a:extLst>
            </p:cNvPr>
            <p:cNvSpPr/>
            <p:nvPr/>
          </p:nvSpPr>
          <p:spPr>
            <a:xfrm rot="16200000" flipH="1">
              <a:off x="4482029" y="2467704"/>
              <a:ext cx="382040" cy="2085977"/>
            </a:xfrm>
            <a:prstGeom prst="flowChartManualInpu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Manual Input 20">
              <a:extLst>
                <a:ext uri="{FF2B5EF4-FFF2-40B4-BE49-F238E27FC236}">
                  <a16:creationId xmlns:a16="http://schemas.microsoft.com/office/drawing/2014/main" id="{124E824C-2BFC-3912-7C9C-5C1D37B89241}"/>
                </a:ext>
              </a:extLst>
            </p:cNvPr>
            <p:cNvSpPr/>
            <p:nvPr/>
          </p:nvSpPr>
          <p:spPr>
            <a:xfrm>
              <a:off x="3456333" y="3015495"/>
              <a:ext cx="731354" cy="551005"/>
            </a:xfrm>
            <a:prstGeom prst="flowChartManualInput">
              <a:avLst/>
            </a:prstGeom>
            <a:solidFill>
              <a:srgbClr val="CCCCCC"/>
            </a:solidFill>
            <a:scene3d>
              <a:camera prst="isometricRightUp">
                <a:rot lat="1800000" lon="180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631C2B4-A802-B70E-41A1-5A4ED15665D2}"/>
              </a:ext>
            </a:extLst>
          </p:cNvPr>
          <p:cNvGrpSpPr/>
          <p:nvPr/>
        </p:nvGrpSpPr>
        <p:grpSpPr>
          <a:xfrm>
            <a:off x="3363360" y="3195010"/>
            <a:ext cx="1162050" cy="1119863"/>
            <a:chOff x="7954133" y="3385451"/>
            <a:chExt cx="1879355" cy="1499337"/>
          </a:xfrm>
        </p:grpSpPr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2F62F376-8D8A-763F-8F65-4C9C40183A65}"/>
                </a:ext>
              </a:extLst>
            </p:cNvPr>
            <p:cNvSpPr/>
            <p:nvPr/>
          </p:nvSpPr>
          <p:spPr>
            <a:xfrm>
              <a:off x="7954133" y="3385451"/>
              <a:ext cx="1810774" cy="1499337"/>
            </a:xfrm>
            <a:prstGeom prst="cub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863F609-5A5F-3554-BA53-90B0F9988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71271" y="4002297"/>
              <a:ext cx="449210" cy="513543"/>
            </a:xfrm>
            <a:prstGeom prst="rect">
              <a:avLst/>
            </a:prstGeom>
          </p:spPr>
        </p:pic>
        <p:sp>
          <p:nvSpPr>
            <p:cNvPr id="26" name="Block Arc 25">
              <a:extLst>
                <a:ext uri="{FF2B5EF4-FFF2-40B4-BE49-F238E27FC236}">
                  <a16:creationId xmlns:a16="http://schemas.microsoft.com/office/drawing/2014/main" id="{1B3CCD6B-B793-A244-2A8C-5E16AE102865}"/>
                </a:ext>
              </a:extLst>
            </p:cNvPr>
            <p:cNvSpPr/>
            <p:nvPr/>
          </p:nvSpPr>
          <p:spPr>
            <a:xfrm rot="10343854">
              <a:off x="9410701" y="3418534"/>
              <a:ext cx="422787" cy="691658"/>
            </a:xfrm>
            <a:prstGeom prst="blockArc">
              <a:avLst>
                <a:gd name="adj1" fmla="val 7132485"/>
                <a:gd name="adj2" fmla="val 20724167"/>
                <a:gd name="adj3" fmla="val 17396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Parallelogram 26">
              <a:extLst>
                <a:ext uri="{FF2B5EF4-FFF2-40B4-BE49-F238E27FC236}">
                  <a16:creationId xmlns:a16="http://schemas.microsoft.com/office/drawing/2014/main" id="{034B25FB-D7B9-4EDD-4949-BE392A91518A}"/>
                </a:ext>
              </a:extLst>
            </p:cNvPr>
            <p:cNvSpPr/>
            <p:nvPr/>
          </p:nvSpPr>
          <p:spPr>
            <a:xfrm>
              <a:off x="8055610" y="3421380"/>
              <a:ext cx="1604010" cy="293370"/>
            </a:xfrm>
            <a:prstGeom prst="parallelogram">
              <a:avLst>
                <a:gd name="adj" fmla="val 99026"/>
              </a:avLst>
            </a:prstGeom>
            <a:solidFill>
              <a:srgbClr val="C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1D30349-17A0-8581-4EA2-E9C3922E65AE}"/>
              </a:ext>
            </a:extLst>
          </p:cNvPr>
          <p:cNvGrpSpPr/>
          <p:nvPr/>
        </p:nvGrpSpPr>
        <p:grpSpPr>
          <a:xfrm>
            <a:off x="4317084" y="3465469"/>
            <a:ext cx="1146300" cy="582464"/>
            <a:chOff x="5445025" y="4921153"/>
            <a:chExt cx="1146300" cy="58246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56E6272-CD9D-D2F9-C3E6-5E0B83D3EF1F}"/>
                </a:ext>
              </a:extLst>
            </p:cNvPr>
            <p:cNvGrpSpPr/>
            <p:nvPr/>
          </p:nvGrpSpPr>
          <p:grpSpPr>
            <a:xfrm>
              <a:off x="5445025" y="4921153"/>
              <a:ext cx="1146300" cy="582464"/>
              <a:chOff x="4133610" y="1855168"/>
              <a:chExt cx="1719477" cy="910892"/>
            </a:xfrm>
          </p:grpSpPr>
          <p:sp>
            <p:nvSpPr>
              <p:cNvPr id="32" name="Cube 31">
                <a:extLst>
                  <a:ext uri="{FF2B5EF4-FFF2-40B4-BE49-F238E27FC236}">
                    <a16:creationId xmlns:a16="http://schemas.microsoft.com/office/drawing/2014/main" id="{3D790078-CC3F-773A-4F04-9DA7174D5388}"/>
                  </a:ext>
                </a:extLst>
              </p:cNvPr>
              <p:cNvSpPr/>
              <p:nvPr/>
            </p:nvSpPr>
            <p:spPr>
              <a:xfrm>
                <a:off x="4133610" y="1855168"/>
                <a:ext cx="1712797" cy="910892"/>
              </a:xfrm>
              <a:prstGeom prst="cube">
                <a:avLst>
                  <a:gd name="adj" fmla="val 50195"/>
                </a:avLst>
              </a:prstGeom>
              <a:solidFill>
                <a:srgbClr val="0033CC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id="{422216DD-B9AD-5C10-AAD6-AE1A25B8EB67}"/>
                  </a:ext>
                </a:extLst>
              </p:cNvPr>
              <p:cNvSpPr/>
              <p:nvPr/>
            </p:nvSpPr>
            <p:spPr>
              <a:xfrm rot="10343854">
                <a:off x="5466267" y="1877716"/>
                <a:ext cx="386820" cy="691658"/>
              </a:xfrm>
              <a:prstGeom prst="blockArc">
                <a:avLst>
                  <a:gd name="adj1" fmla="val 7132485"/>
                  <a:gd name="adj2" fmla="val 20724167"/>
                  <a:gd name="adj3" fmla="val 17396"/>
                </a:avLst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4DE018C-C62E-81F2-5780-B15B32091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3639" y="5153273"/>
              <a:ext cx="253697" cy="350344"/>
            </a:xfrm>
            <a:prstGeom prst="rect">
              <a:avLst/>
            </a:prstGeom>
            <a:scene3d>
              <a:camera prst="perspectiveRelaxed"/>
              <a:lightRig rig="threePt" dir="t"/>
            </a:scene3d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C7FA0D7B-B646-D099-B73A-D3E9CCAFE02C}"/>
              </a:ext>
            </a:extLst>
          </p:cNvPr>
          <p:cNvSpPr/>
          <p:nvPr/>
        </p:nvSpPr>
        <p:spPr>
          <a:xfrm>
            <a:off x="3281090" y="3799539"/>
            <a:ext cx="2168247" cy="551005"/>
          </a:xfrm>
          <a:prstGeom prst="rect">
            <a:avLst/>
          </a:prstGeom>
          <a:solidFill>
            <a:srgbClr val="F2F2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3D527-9EB4-0993-8F41-8A86713E562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48" y="-150584"/>
            <a:ext cx="1162231" cy="167299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0C1B7D-06A8-927D-729B-D0B1C76D0B4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8014" y="0"/>
            <a:ext cx="1712128" cy="128010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09C0F237-3BC0-11BE-7EBC-E10C6ED0957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876" y="196664"/>
            <a:ext cx="1153216" cy="833686"/>
          </a:xfrm>
          <a:prstGeom prst="rect">
            <a:avLst/>
          </a:prstGeom>
          <a:ln w="9525">
            <a:solidFill>
              <a:schemeClr val="accent5">
                <a:lumMod val="20000"/>
                <a:lumOff val="8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15B51D-CF8B-E15D-16F1-0D27F51E397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40821"/>
            <a:ext cx="1047614" cy="122700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80C07B18-1914-817F-E069-C29DEDC81193}"/>
              </a:ext>
            </a:extLst>
          </p:cNvPr>
          <p:cNvGrpSpPr/>
          <p:nvPr/>
        </p:nvGrpSpPr>
        <p:grpSpPr>
          <a:xfrm>
            <a:off x="12689739" y="3037303"/>
            <a:ext cx="3154339" cy="2828195"/>
            <a:chOff x="6935661" y="3096296"/>
            <a:chExt cx="3154339" cy="292817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7BB82FD-763A-09EC-B331-246552F4DB96}"/>
                </a:ext>
              </a:extLst>
            </p:cNvPr>
            <p:cNvGrpSpPr/>
            <p:nvPr/>
          </p:nvGrpSpPr>
          <p:grpSpPr>
            <a:xfrm>
              <a:off x="6935661" y="3535334"/>
              <a:ext cx="3154339" cy="2489132"/>
              <a:chOff x="6999514" y="3611694"/>
              <a:chExt cx="3154339" cy="2489132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01762EF-2719-772F-3931-398EFBBA5C73}"/>
                  </a:ext>
                </a:extLst>
              </p:cNvPr>
              <p:cNvSpPr/>
              <p:nvPr/>
            </p:nvSpPr>
            <p:spPr>
              <a:xfrm>
                <a:off x="6999514" y="3611694"/>
                <a:ext cx="3154339" cy="2297147"/>
              </a:xfrm>
              <a:custGeom>
                <a:avLst/>
                <a:gdLst>
                  <a:gd name="connsiteX0" fmla="*/ 303291 w 3154339"/>
                  <a:gd name="connsiteY0" fmla="*/ 1134477 h 2297147"/>
                  <a:gd name="connsiteX1" fmla="*/ 303291 w 3154339"/>
                  <a:gd name="connsiteY1" fmla="*/ 1928709 h 2297147"/>
                  <a:gd name="connsiteX2" fmla="*/ 2899243 w 3154339"/>
                  <a:gd name="connsiteY2" fmla="*/ 1928709 h 2297147"/>
                  <a:gd name="connsiteX3" fmla="*/ 2899243 w 3154339"/>
                  <a:gd name="connsiteY3" fmla="*/ 1134477 h 2297147"/>
                  <a:gd name="connsiteX4" fmla="*/ 314122 w 3154339"/>
                  <a:gd name="connsiteY4" fmla="*/ 187845 h 2297147"/>
                  <a:gd name="connsiteX5" fmla="*/ 314122 w 3154339"/>
                  <a:gd name="connsiteY5" fmla="*/ 982077 h 2297147"/>
                  <a:gd name="connsiteX6" fmla="*/ 2910074 w 3154339"/>
                  <a:gd name="connsiteY6" fmla="*/ 982077 h 2297147"/>
                  <a:gd name="connsiteX7" fmla="*/ 2910074 w 3154339"/>
                  <a:gd name="connsiteY7" fmla="*/ 187845 h 2297147"/>
                  <a:gd name="connsiteX8" fmla="*/ 0 w 3154339"/>
                  <a:gd name="connsiteY8" fmla="*/ 0 h 2297147"/>
                  <a:gd name="connsiteX9" fmla="*/ 3154339 w 3154339"/>
                  <a:gd name="connsiteY9" fmla="*/ 0 h 2297147"/>
                  <a:gd name="connsiteX10" fmla="*/ 3154339 w 3154339"/>
                  <a:gd name="connsiteY10" fmla="*/ 2297147 h 2297147"/>
                  <a:gd name="connsiteX11" fmla="*/ 0 w 3154339"/>
                  <a:gd name="connsiteY11" fmla="*/ 2297147 h 2297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54339" h="2297147">
                    <a:moveTo>
                      <a:pt x="303291" y="1134477"/>
                    </a:moveTo>
                    <a:lnTo>
                      <a:pt x="303291" y="1928709"/>
                    </a:lnTo>
                    <a:lnTo>
                      <a:pt x="2899243" y="1928709"/>
                    </a:lnTo>
                    <a:lnTo>
                      <a:pt x="2899243" y="1134477"/>
                    </a:lnTo>
                    <a:close/>
                    <a:moveTo>
                      <a:pt x="314122" y="187845"/>
                    </a:moveTo>
                    <a:lnTo>
                      <a:pt x="314122" y="982077"/>
                    </a:lnTo>
                    <a:lnTo>
                      <a:pt x="2910074" y="982077"/>
                    </a:lnTo>
                    <a:lnTo>
                      <a:pt x="2910074" y="187845"/>
                    </a:lnTo>
                    <a:close/>
                    <a:moveTo>
                      <a:pt x="0" y="0"/>
                    </a:moveTo>
                    <a:lnTo>
                      <a:pt x="3154339" y="0"/>
                    </a:lnTo>
                    <a:lnTo>
                      <a:pt x="3154339" y="2297147"/>
                    </a:lnTo>
                    <a:lnTo>
                      <a:pt x="0" y="2297147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4" descr="Cartoon Technician Silhouette Illustration - Car tires png download - 1300*1283 - Free ...">
                <a:extLst>
                  <a:ext uri="{FF2B5EF4-FFF2-40B4-BE49-F238E27FC236}">
                    <a16:creationId xmlns:a16="http://schemas.microsoft.com/office/drawing/2014/main" id="{B617B435-1127-C135-85B1-36C0202BF1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3614" y="5709024"/>
                <a:ext cx="396972" cy="3918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Cartoon Technician Silhouette Illustration - Car tires png download - 1300*1283 - Free ...">
                <a:extLst>
                  <a:ext uri="{FF2B5EF4-FFF2-40B4-BE49-F238E27FC236}">
                    <a16:creationId xmlns:a16="http://schemas.microsoft.com/office/drawing/2014/main" id="{3EA0D79E-1EA4-2D35-32F4-63A569F88D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28413" y="5709024"/>
                <a:ext cx="396972" cy="3918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Flowchart: Delay 19">
              <a:extLst>
                <a:ext uri="{FF2B5EF4-FFF2-40B4-BE49-F238E27FC236}">
                  <a16:creationId xmlns:a16="http://schemas.microsoft.com/office/drawing/2014/main" id="{5287CA75-9AC8-AAD6-89D5-FF74F0764A2A}"/>
                </a:ext>
              </a:extLst>
            </p:cNvPr>
            <p:cNvSpPr/>
            <p:nvPr/>
          </p:nvSpPr>
          <p:spPr>
            <a:xfrm rot="16200000">
              <a:off x="9747283" y="3203109"/>
              <a:ext cx="448282" cy="234656"/>
            </a:xfrm>
            <a:prstGeom prst="flowChartDelay">
              <a:avLst/>
            </a:prstGeom>
            <a:solidFill>
              <a:srgbClr val="2C323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18973EE-C5B1-5A27-4832-9228E52DC5EB}"/>
              </a:ext>
            </a:extLst>
          </p:cNvPr>
          <p:cNvGrpSpPr/>
          <p:nvPr/>
        </p:nvGrpSpPr>
        <p:grpSpPr>
          <a:xfrm>
            <a:off x="12725281" y="2518795"/>
            <a:ext cx="1447366" cy="931672"/>
            <a:chOff x="6915310" y="2593386"/>
            <a:chExt cx="1447366" cy="93167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931CBFF-FFFD-C162-1CCC-8B5E09F9A392}"/>
                </a:ext>
              </a:extLst>
            </p:cNvPr>
            <p:cNvSpPr/>
            <p:nvPr/>
          </p:nvSpPr>
          <p:spPr>
            <a:xfrm>
              <a:off x="6985660" y="2593386"/>
              <a:ext cx="1316187" cy="931672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F68181D-0EF3-63A5-43FD-5238D6425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09138" y="2739947"/>
              <a:ext cx="447578" cy="618083"/>
            </a:xfrm>
            <a:prstGeom prst="rect">
              <a:avLst/>
            </a:prstGeom>
          </p:spPr>
        </p:pic>
        <p:sp>
          <p:nvSpPr>
            <p:cNvPr id="39" name="Flowchart: Delay 38">
              <a:extLst>
                <a:ext uri="{FF2B5EF4-FFF2-40B4-BE49-F238E27FC236}">
                  <a16:creationId xmlns:a16="http://schemas.microsoft.com/office/drawing/2014/main" id="{F115F0C8-E882-CD25-F8F1-19B3EAAC4FC6}"/>
                </a:ext>
              </a:extLst>
            </p:cNvPr>
            <p:cNvSpPr/>
            <p:nvPr/>
          </p:nvSpPr>
          <p:spPr>
            <a:xfrm rot="16918763">
              <a:off x="6723054" y="3031169"/>
              <a:ext cx="440617" cy="56105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lowchart: Delay 39">
              <a:extLst>
                <a:ext uri="{FF2B5EF4-FFF2-40B4-BE49-F238E27FC236}">
                  <a16:creationId xmlns:a16="http://schemas.microsoft.com/office/drawing/2014/main" id="{30F26A17-48CB-0D27-13CD-17DB411BD91B}"/>
                </a:ext>
              </a:extLst>
            </p:cNvPr>
            <p:cNvSpPr/>
            <p:nvPr/>
          </p:nvSpPr>
          <p:spPr>
            <a:xfrm rot="15713191">
              <a:off x="8114315" y="2971996"/>
              <a:ext cx="440617" cy="56105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85263CE-D60C-DC97-B6DA-85D19B4C3EFB}"/>
              </a:ext>
            </a:extLst>
          </p:cNvPr>
          <p:cNvGrpSpPr/>
          <p:nvPr/>
        </p:nvGrpSpPr>
        <p:grpSpPr>
          <a:xfrm>
            <a:off x="14099542" y="3003835"/>
            <a:ext cx="1417769" cy="472506"/>
            <a:chOff x="8345464" y="3062828"/>
            <a:chExt cx="1417769" cy="47250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88DE819-56E3-7C48-5814-7A783200AE15}"/>
                </a:ext>
              </a:extLst>
            </p:cNvPr>
            <p:cNvSpPr/>
            <p:nvPr/>
          </p:nvSpPr>
          <p:spPr>
            <a:xfrm>
              <a:off x="8397106" y="3062828"/>
              <a:ext cx="1316187" cy="472506"/>
            </a:xfrm>
            <a:prstGeom prst="rect">
              <a:avLst/>
            </a:prstGeom>
            <a:solidFill>
              <a:srgbClr val="0029A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763DA33-1616-D710-DAD1-052A0845C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31989" y="3087914"/>
              <a:ext cx="277757" cy="383568"/>
            </a:xfrm>
            <a:prstGeom prst="rect">
              <a:avLst/>
            </a:prstGeom>
          </p:spPr>
        </p:pic>
        <p:sp>
          <p:nvSpPr>
            <p:cNvPr id="41" name="Flowchart: Delay 40">
              <a:extLst>
                <a:ext uri="{FF2B5EF4-FFF2-40B4-BE49-F238E27FC236}">
                  <a16:creationId xmlns:a16="http://schemas.microsoft.com/office/drawing/2014/main" id="{F56C4FF3-CE17-476E-F18A-F90688028238}"/>
                </a:ext>
              </a:extLst>
            </p:cNvPr>
            <p:cNvSpPr/>
            <p:nvPr/>
          </p:nvSpPr>
          <p:spPr>
            <a:xfrm rot="16918763">
              <a:off x="8251630" y="3240881"/>
              <a:ext cx="234811" cy="4714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lowchart: Delay 41">
              <a:extLst>
                <a:ext uri="{FF2B5EF4-FFF2-40B4-BE49-F238E27FC236}">
                  <a16:creationId xmlns:a16="http://schemas.microsoft.com/office/drawing/2014/main" id="{63C2E9F1-DC7C-1B20-DA54-7F0915D8A15F}"/>
                </a:ext>
              </a:extLst>
            </p:cNvPr>
            <p:cNvSpPr/>
            <p:nvPr/>
          </p:nvSpPr>
          <p:spPr>
            <a:xfrm rot="15471230">
              <a:off x="9622256" y="3256127"/>
              <a:ext cx="234811" cy="4714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7C2CFDF6-C4E2-6AA9-AFF1-EBC0EBB833CC}"/>
              </a:ext>
            </a:extLst>
          </p:cNvPr>
          <p:cNvSpPr/>
          <p:nvPr/>
        </p:nvSpPr>
        <p:spPr>
          <a:xfrm>
            <a:off x="2718013" y="-19142"/>
            <a:ext cx="7478143" cy="1240214"/>
          </a:xfrm>
          <a:prstGeom prst="rect">
            <a:avLst/>
          </a:prstGeom>
          <a:solidFill>
            <a:srgbClr val="B15E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3B0FC8-70CA-68CB-95D6-76C950C9CED9}"/>
              </a:ext>
            </a:extLst>
          </p:cNvPr>
          <p:cNvSpPr txBox="1"/>
          <p:nvPr/>
        </p:nvSpPr>
        <p:spPr>
          <a:xfrm>
            <a:off x="2677805" y="148817"/>
            <a:ext cx="7343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FSM will leave meals for Weekend Service in a refrigeration unit easily accessible to Program staff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91764C4-E458-53B0-E586-644FAA768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5831" y="1193510"/>
            <a:ext cx="1843921" cy="467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1890D26-675D-E225-DD4A-46EFB82D1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271197" y="981057"/>
            <a:ext cx="2168247" cy="485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E887BCE-C58C-0589-68E6-FBDD023487BC}"/>
              </a:ext>
            </a:extLst>
          </p:cNvPr>
          <p:cNvSpPr/>
          <p:nvPr/>
        </p:nvSpPr>
        <p:spPr>
          <a:xfrm>
            <a:off x="0" y="-717061"/>
            <a:ext cx="12192000" cy="8001000"/>
          </a:xfrm>
          <a:prstGeom prst="rect">
            <a:avLst/>
          </a:prstGeom>
          <a:solidFill>
            <a:schemeClr val="bg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8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72084 0.01806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55" y="69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-0.70742 0.01389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378" y="69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71224 0.01481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12" y="74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0.72317 0.01274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59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2084 0.01806 L -1.45912 0.0129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14" y="-25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2317 0.01274 L -1.45859 0.01551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71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9" grpId="0"/>
      <p:bldP spid="9" grpId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0F444-498F-4614-8B7C-FA055BC2BA74}"/>
              </a:ext>
            </a:extLst>
          </p:cNvPr>
          <p:cNvGrpSpPr/>
          <p:nvPr/>
        </p:nvGrpSpPr>
        <p:grpSpPr>
          <a:xfrm>
            <a:off x="-266700" y="-1368425"/>
            <a:ext cx="12458700" cy="6175623"/>
            <a:chOff x="0" y="-1457325"/>
            <a:chExt cx="12458700" cy="617562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B3DC52-3E05-FA6A-C14C-8D64BF3CF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436773"/>
              <a:ext cx="11893432" cy="615507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775DCF3-86E3-8F1F-568B-B118C40C2CED}"/>
                </a:ext>
              </a:extLst>
            </p:cNvPr>
            <p:cNvSpPr/>
            <p:nvPr/>
          </p:nvSpPr>
          <p:spPr>
            <a:xfrm>
              <a:off x="0" y="-1457325"/>
              <a:ext cx="1676400" cy="5781675"/>
            </a:xfrm>
            <a:prstGeom prst="rect">
              <a:avLst/>
            </a:prstGeom>
            <a:solidFill>
              <a:srgbClr val="FFF5E0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0663C5-A175-8041-A817-9323DED689B1}"/>
                </a:ext>
              </a:extLst>
            </p:cNvPr>
            <p:cNvSpPr/>
            <p:nvPr/>
          </p:nvSpPr>
          <p:spPr>
            <a:xfrm>
              <a:off x="10591801" y="-304800"/>
              <a:ext cx="1866899" cy="2724150"/>
            </a:xfrm>
            <a:prstGeom prst="rect">
              <a:avLst/>
            </a:prstGeom>
            <a:solidFill>
              <a:srgbClr val="FFF5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6F9EFB9-32E6-055A-BC95-01D1E891D5AC}"/>
                </a:ext>
              </a:extLst>
            </p:cNvPr>
            <p:cNvSpPr/>
            <p:nvPr/>
          </p:nvSpPr>
          <p:spPr>
            <a:xfrm>
              <a:off x="1809750" y="3493507"/>
              <a:ext cx="1676400" cy="923925"/>
            </a:xfrm>
            <a:prstGeom prst="rect">
              <a:avLst/>
            </a:prstGeom>
            <a:blipFill dpi="0" rotWithShape="1">
              <a:blip r:embed="rId2"/>
              <a:srcRect/>
              <a:tile tx="-349250" ty="-336550" sx="100000" sy="77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lowchart: Manual Operation 8">
              <a:extLst>
                <a:ext uri="{FF2B5EF4-FFF2-40B4-BE49-F238E27FC236}">
                  <a16:creationId xmlns:a16="http://schemas.microsoft.com/office/drawing/2014/main" id="{441A6F04-ABF7-A826-CA24-649E8EA7DA3D}"/>
                </a:ext>
              </a:extLst>
            </p:cNvPr>
            <p:cNvSpPr/>
            <p:nvPr/>
          </p:nvSpPr>
          <p:spPr>
            <a:xfrm rot="16200000">
              <a:off x="-556462" y="796088"/>
              <a:ext cx="5761123" cy="1295400"/>
            </a:xfrm>
            <a:prstGeom prst="flowChartManualOperati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Manual Input 9">
              <a:extLst>
                <a:ext uri="{FF2B5EF4-FFF2-40B4-BE49-F238E27FC236}">
                  <a16:creationId xmlns:a16="http://schemas.microsoft.com/office/drawing/2014/main" id="{9DD95D5E-3BDD-C5B2-0768-F07F8621424A}"/>
                </a:ext>
              </a:extLst>
            </p:cNvPr>
            <p:cNvSpPr/>
            <p:nvPr/>
          </p:nvSpPr>
          <p:spPr>
            <a:xfrm rot="16200000" flipH="1">
              <a:off x="4482029" y="2467704"/>
              <a:ext cx="382040" cy="2085977"/>
            </a:xfrm>
            <a:prstGeom prst="flowChartManualInpu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Manual Input 10">
              <a:extLst>
                <a:ext uri="{FF2B5EF4-FFF2-40B4-BE49-F238E27FC236}">
                  <a16:creationId xmlns:a16="http://schemas.microsoft.com/office/drawing/2014/main" id="{EC5554F8-A4A7-9517-349F-FF5ABBCC46B7}"/>
                </a:ext>
              </a:extLst>
            </p:cNvPr>
            <p:cNvSpPr/>
            <p:nvPr/>
          </p:nvSpPr>
          <p:spPr>
            <a:xfrm>
              <a:off x="3456333" y="3015495"/>
              <a:ext cx="731354" cy="551005"/>
            </a:xfrm>
            <a:prstGeom prst="flowChartManualInput">
              <a:avLst/>
            </a:prstGeom>
            <a:solidFill>
              <a:srgbClr val="CCCCCC"/>
            </a:solidFill>
            <a:scene3d>
              <a:camera prst="isometricRightUp">
                <a:rot lat="1800000" lon="180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612222-C9AB-C0A5-13FD-A052D2F219A5}"/>
              </a:ext>
            </a:extLst>
          </p:cNvPr>
          <p:cNvGrpSpPr/>
          <p:nvPr/>
        </p:nvGrpSpPr>
        <p:grpSpPr>
          <a:xfrm>
            <a:off x="3363360" y="3195010"/>
            <a:ext cx="1162050" cy="1119863"/>
            <a:chOff x="7954133" y="3385451"/>
            <a:chExt cx="1879355" cy="1499337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8481E87C-6C74-F5F9-F320-42239479C392}"/>
                </a:ext>
              </a:extLst>
            </p:cNvPr>
            <p:cNvSpPr/>
            <p:nvPr/>
          </p:nvSpPr>
          <p:spPr>
            <a:xfrm>
              <a:off x="7954133" y="3385451"/>
              <a:ext cx="1810774" cy="1499337"/>
            </a:xfrm>
            <a:prstGeom prst="cub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FECC4E9-FC43-9CDA-ABB3-E34E23EC9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71271" y="4002297"/>
              <a:ext cx="449210" cy="513543"/>
            </a:xfrm>
            <a:prstGeom prst="rect">
              <a:avLst/>
            </a:prstGeom>
          </p:spPr>
        </p:pic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8B5C0E59-8323-8BF2-DB63-E949D016ABEB}"/>
                </a:ext>
              </a:extLst>
            </p:cNvPr>
            <p:cNvSpPr/>
            <p:nvPr/>
          </p:nvSpPr>
          <p:spPr>
            <a:xfrm rot="10343854">
              <a:off x="9410701" y="3418534"/>
              <a:ext cx="422787" cy="691658"/>
            </a:xfrm>
            <a:prstGeom prst="blockArc">
              <a:avLst>
                <a:gd name="adj1" fmla="val 7132485"/>
                <a:gd name="adj2" fmla="val 20724167"/>
                <a:gd name="adj3" fmla="val 17396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5B4955C5-2B6F-CB5C-1F32-1CED01A56C4F}"/>
                </a:ext>
              </a:extLst>
            </p:cNvPr>
            <p:cNvSpPr/>
            <p:nvPr/>
          </p:nvSpPr>
          <p:spPr>
            <a:xfrm>
              <a:off x="8055610" y="3421380"/>
              <a:ext cx="1604010" cy="293370"/>
            </a:xfrm>
            <a:prstGeom prst="parallelogram">
              <a:avLst>
                <a:gd name="adj" fmla="val 99026"/>
              </a:avLst>
            </a:prstGeom>
            <a:solidFill>
              <a:srgbClr val="C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09EBE5-A1C8-E3A3-1118-2CEB628D52B0}"/>
              </a:ext>
            </a:extLst>
          </p:cNvPr>
          <p:cNvGrpSpPr/>
          <p:nvPr/>
        </p:nvGrpSpPr>
        <p:grpSpPr>
          <a:xfrm>
            <a:off x="4317084" y="3465469"/>
            <a:ext cx="1146300" cy="582464"/>
            <a:chOff x="5445025" y="4921153"/>
            <a:chExt cx="1146300" cy="58246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E4CB628-4EAC-341C-7E4A-D4DACE547E4C}"/>
                </a:ext>
              </a:extLst>
            </p:cNvPr>
            <p:cNvGrpSpPr/>
            <p:nvPr/>
          </p:nvGrpSpPr>
          <p:grpSpPr>
            <a:xfrm>
              <a:off x="5445025" y="4921153"/>
              <a:ext cx="1146300" cy="582464"/>
              <a:chOff x="4133610" y="1855168"/>
              <a:chExt cx="1719477" cy="910892"/>
            </a:xfrm>
          </p:grpSpPr>
          <p:sp>
            <p:nvSpPr>
              <p:cNvPr id="20" name="Cube 19">
                <a:extLst>
                  <a:ext uri="{FF2B5EF4-FFF2-40B4-BE49-F238E27FC236}">
                    <a16:creationId xmlns:a16="http://schemas.microsoft.com/office/drawing/2014/main" id="{F86CA7A1-30B3-EAC9-ED5D-54A72CC1D438}"/>
                  </a:ext>
                </a:extLst>
              </p:cNvPr>
              <p:cNvSpPr/>
              <p:nvPr/>
            </p:nvSpPr>
            <p:spPr>
              <a:xfrm>
                <a:off x="4133610" y="1855168"/>
                <a:ext cx="1712797" cy="910892"/>
              </a:xfrm>
              <a:prstGeom prst="cube">
                <a:avLst>
                  <a:gd name="adj" fmla="val 50195"/>
                </a:avLst>
              </a:prstGeom>
              <a:solidFill>
                <a:srgbClr val="0033CC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A6E1584C-B01F-D88A-3190-76794A123D19}"/>
                  </a:ext>
                </a:extLst>
              </p:cNvPr>
              <p:cNvSpPr/>
              <p:nvPr/>
            </p:nvSpPr>
            <p:spPr>
              <a:xfrm rot="10343854">
                <a:off x="5466267" y="1877716"/>
                <a:ext cx="386820" cy="691658"/>
              </a:xfrm>
              <a:prstGeom prst="blockArc">
                <a:avLst>
                  <a:gd name="adj1" fmla="val 7132485"/>
                  <a:gd name="adj2" fmla="val 20724167"/>
                  <a:gd name="adj3" fmla="val 17396"/>
                </a:avLst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E31C36E-0CB2-F5E2-31CF-0D08631A1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3639" y="5153273"/>
              <a:ext cx="253697" cy="350344"/>
            </a:xfrm>
            <a:prstGeom prst="rect">
              <a:avLst/>
            </a:prstGeom>
            <a:scene3d>
              <a:camera prst="perspectiveRelaxed"/>
              <a:lightRig rig="threePt" dir="t"/>
            </a:scene3d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512F873-EC46-DA27-9000-70310A9C85ED}"/>
              </a:ext>
            </a:extLst>
          </p:cNvPr>
          <p:cNvSpPr/>
          <p:nvPr/>
        </p:nvSpPr>
        <p:spPr>
          <a:xfrm>
            <a:off x="3281090" y="3799539"/>
            <a:ext cx="2168247" cy="551005"/>
          </a:xfrm>
          <a:prstGeom prst="rect">
            <a:avLst/>
          </a:prstGeom>
          <a:solidFill>
            <a:srgbClr val="F2F2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91AC08B-1F57-34EC-C1D3-A497DA4CB6F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48" y="-150584"/>
            <a:ext cx="1162231" cy="167299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6C8B9BD-4CCF-4AAE-DB25-97F700EC3B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8014" y="0"/>
            <a:ext cx="1712128" cy="128010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 descr="A screenshot of a computer&#10;&#10;Description automatically generated">
            <a:extLst>
              <a:ext uri="{FF2B5EF4-FFF2-40B4-BE49-F238E27FC236}">
                <a16:creationId xmlns:a16="http://schemas.microsoft.com/office/drawing/2014/main" id="{B9B386F8-260A-3555-C6C8-725949692AA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876" y="196664"/>
            <a:ext cx="1153216" cy="833686"/>
          </a:xfrm>
          <a:prstGeom prst="rect">
            <a:avLst/>
          </a:prstGeom>
          <a:ln w="9525">
            <a:solidFill>
              <a:schemeClr val="accent5">
                <a:lumMod val="20000"/>
                <a:lumOff val="80000"/>
              </a:schemeClr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52AFFA7-234D-733F-CF79-9FEA26B2E7E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40821"/>
            <a:ext cx="1047614" cy="122700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1279E485-B12E-3BC4-1F30-25805929B0CC}"/>
              </a:ext>
            </a:extLst>
          </p:cNvPr>
          <p:cNvGrpSpPr/>
          <p:nvPr/>
        </p:nvGrpSpPr>
        <p:grpSpPr>
          <a:xfrm>
            <a:off x="12282393" y="2999152"/>
            <a:ext cx="3154339" cy="2828195"/>
            <a:chOff x="6935661" y="3096296"/>
            <a:chExt cx="3154339" cy="292817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2435C83-DBA8-78FA-13A9-5F246F7E8961}"/>
                </a:ext>
              </a:extLst>
            </p:cNvPr>
            <p:cNvGrpSpPr/>
            <p:nvPr/>
          </p:nvGrpSpPr>
          <p:grpSpPr>
            <a:xfrm>
              <a:off x="6935661" y="3535334"/>
              <a:ext cx="3154339" cy="2489132"/>
              <a:chOff x="6999514" y="3611694"/>
              <a:chExt cx="3154339" cy="2489132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424041C-6F55-388B-7589-4A1239A47A4F}"/>
                  </a:ext>
                </a:extLst>
              </p:cNvPr>
              <p:cNvSpPr/>
              <p:nvPr/>
            </p:nvSpPr>
            <p:spPr>
              <a:xfrm>
                <a:off x="6999514" y="3611694"/>
                <a:ext cx="3154339" cy="2297147"/>
              </a:xfrm>
              <a:custGeom>
                <a:avLst/>
                <a:gdLst>
                  <a:gd name="connsiteX0" fmla="*/ 303291 w 3154339"/>
                  <a:gd name="connsiteY0" fmla="*/ 1134477 h 2297147"/>
                  <a:gd name="connsiteX1" fmla="*/ 303291 w 3154339"/>
                  <a:gd name="connsiteY1" fmla="*/ 1928709 h 2297147"/>
                  <a:gd name="connsiteX2" fmla="*/ 2899243 w 3154339"/>
                  <a:gd name="connsiteY2" fmla="*/ 1928709 h 2297147"/>
                  <a:gd name="connsiteX3" fmla="*/ 2899243 w 3154339"/>
                  <a:gd name="connsiteY3" fmla="*/ 1134477 h 2297147"/>
                  <a:gd name="connsiteX4" fmla="*/ 314122 w 3154339"/>
                  <a:gd name="connsiteY4" fmla="*/ 187845 h 2297147"/>
                  <a:gd name="connsiteX5" fmla="*/ 314122 w 3154339"/>
                  <a:gd name="connsiteY5" fmla="*/ 982077 h 2297147"/>
                  <a:gd name="connsiteX6" fmla="*/ 2910074 w 3154339"/>
                  <a:gd name="connsiteY6" fmla="*/ 982077 h 2297147"/>
                  <a:gd name="connsiteX7" fmla="*/ 2910074 w 3154339"/>
                  <a:gd name="connsiteY7" fmla="*/ 187845 h 2297147"/>
                  <a:gd name="connsiteX8" fmla="*/ 0 w 3154339"/>
                  <a:gd name="connsiteY8" fmla="*/ 0 h 2297147"/>
                  <a:gd name="connsiteX9" fmla="*/ 3154339 w 3154339"/>
                  <a:gd name="connsiteY9" fmla="*/ 0 h 2297147"/>
                  <a:gd name="connsiteX10" fmla="*/ 3154339 w 3154339"/>
                  <a:gd name="connsiteY10" fmla="*/ 2297147 h 2297147"/>
                  <a:gd name="connsiteX11" fmla="*/ 0 w 3154339"/>
                  <a:gd name="connsiteY11" fmla="*/ 2297147 h 2297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54339" h="2297147">
                    <a:moveTo>
                      <a:pt x="303291" y="1134477"/>
                    </a:moveTo>
                    <a:lnTo>
                      <a:pt x="303291" y="1928709"/>
                    </a:lnTo>
                    <a:lnTo>
                      <a:pt x="2899243" y="1928709"/>
                    </a:lnTo>
                    <a:lnTo>
                      <a:pt x="2899243" y="1134477"/>
                    </a:lnTo>
                    <a:close/>
                    <a:moveTo>
                      <a:pt x="314122" y="187845"/>
                    </a:moveTo>
                    <a:lnTo>
                      <a:pt x="314122" y="982077"/>
                    </a:lnTo>
                    <a:lnTo>
                      <a:pt x="2910074" y="982077"/>
                    </a:lnTo>
                    <a:lnTo>
                      <a:pt x="2910074" y="187845"/>
                    </a:lnTo>
                    <a:close/>
                    <a:moveTo>
                      <a:pt x="0" y="0"/>
                    </a:moveTo>
                    <a:lnTo>
                      <a:pt x="3154339" y="0"/>
                    </a:lnTo>
                    <a:lnTo>
                      <a:pt x="3154339" y="2297147"/>
                    </a:lnTo>
                    <a:lnTo>
                      <a:pt x="0" y="2297147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Picture 4" descr="Cartoon Technician Silhouette Illustration - Car tires png download - 1300*1283 - Free ...">
                <a:extLst>
                  <a:ext uri="{FF2B5EF4-FFF2-40B4-BE49-F238E27FC236}">
                    <a16:creationId xmlns:a16="http://schemas.microsoft.com/office/drawing/2014/main" id="{BBD1C645-57AB-4B37-A937-E4CF660FA2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3614" y="5709024"/>
                <a:ext cx="396972" cy="3918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4" descr="Cartoon Technician Silhouette Illustration - Car tires png download - 1300*1283 - Free ...">
                <a:extLst>
                  <a:ext uri="{FF2B5EF4-FFF2-40B4-BE49-F238E27FC236}">
                    <a16:creationId xmlns:a16="http://schemas.microsoft.com/office/drawing/2014/main" id="{571E6C35-77E4-D992-A40E-A4B8FA44C2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28413" y="5709024"/>
                <a:ext cx="396972" cy="3918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9" name="Flowchart: Delay 38">
              <a:extLst>
                <a:ext uri="{FF2B5EF4-FFF2-40B4-BE49-F238E27FC236}">
                  <a16:creationId xmlns:a16="http://schemas.microsoft.com/office/drawing/2014/main" id="{FC2CF904-F57A-7F05-8995-8C3994FB1F08}"/>
                </a:ext>
              </a:extLst>
            </p:cNvPr>
            <p:cNvSpPr/>
            <p:nvPr/>
          </p:nvSpPr>
          <p:spPr>
            <a:xfrm rot="16200000">
              <a:off x="9747283" y="3203109"/>
              <a:ext cx="448282" cy="234656"/>
            </a:xfrm>
            <a:prstGeom prst="flowChartDelay">
              <a:avLst/>
            </a:prstGeom>
            <a:solidFill>
              <a:srgbClr val="2C323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96A4DFA-AB2A-E9DE-D4D4-F86CD0964C1D}"/>
              </a:ext>
            </a:extLst>
          </p:cNvPr>
          <p:cNvGrpSpPr/>
          <p:nvPr/>
        </p:nvGrpSpPr>
        <p:grpSpPr>
          <a:xfrm>
            <a:off x="5576676" y="2877620"/>
            <a:ext cx="1417769" cy="472506"/>
            <a:chOff x="8345464" y="3062828"/>
            <a:chExt cx="1417769" cy="47250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D970FA0-E2D5-38C5-B6B3-C183DDF6721D}"/>
                </a:ext>
              </a:extLst>
            </p:cNvPr>
            <p:cNvSpPr/>
            <p:nvPr/>
          </p:nvSpPr>
          <p:spPr>
            <a:xfrm>
              <a:off x="8397106" y="3062828"/>
              <a:ext cx="1316187" cy="472506"/>
            </a:xfrm>
            <a:prstGeom prst="rect">
              <a:avLst/>
            </a:prstGeom>
            <a:solidFill>
              <a:srgbClr val="0029A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0A425D9-EDEB-0C33-5351-921D5F639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31989" y="3087914"/>
              <a:ext cx="277757" cy="383568"/>
            </a:xfrm>
            <a:prstGeom prst="rect">
              <a:avLst/>
            </a:prstGeom>
          </p:spPr>
        </p:pic>
        <p:sp>
          <p:nvSpPr>
            <p:cNvPr id="46" name="Flowchart: Delay 45">
              <a:extLst>
                <a:ext uri="{FF2B5EF4-FFF2-40B4-BE49-F238E27FC236}">
                  <a16:creationId xmlns:a16="http://schemas.microsoft.com/office/drawing/2014/main" id="{3EB3F74E-32E9-1398-5E4C-B2A47AF8CCFC}"/>
                </a:ext>
              </a:extLst>
            </p:cNvPr>
            <p:cNvSpPr/>
            <p:nvPr/>
          </p:nvSpPr>
          <p:spPr>
            <a:xfrm rot="16918763">
              <a:off x="8251630" y="3240881"/>
              <a:ext cx="234811" cy="4714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lowchart: Delay 46">
              <a:extLst>
                <a:ext uri="{FF2B5EF4-FFF2-40B4-BE49-F238E27FC236}">
                  <a16:creationId xmlns:a16="http://schemas.microsoft.com/office/drawing/2014/main" id="{F687F7A6-6392-5F1F-2B3F-C22CD7EFBADB}"/>
                </a:ext>
              </a:extLst>
            </p:cNvPr>
            <p:cNvSpPr/>
            <p:nvPr/>
          </p:nvSpPr>
          <p:spPr>
            <a:xfrm rot="15471230">
              <a:off x="9622256" y="3256127"/>
              <a:ext cx="234811" cy="4714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F712545-A618-97C1-F9C5-C5415E190BC7}"/>
              </a:ext>
            </a:extLst>
          </p:cNvPr>
          <p:cNvGrpSpPr/>
          <p:nvPr/>
        </p:nvGrpSpPr>
        <p:grpSpPr>
          <a:xfrm>
            <a:off x="4173476" y="2415973"/>
            <a:ext cx="1447366" cy="931672"/>
            <a:chOff x="6915310" y="2593386"/>
            <a:chExt cx="1447366" cy="931672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C2C49A6-D664-4742-5117-7710961817EA}"/>
                </a:ext>
              </a:extLst>
            </p:cNvPr>
            <p:cNvSpPr/>
            <p:nvPr/>
          </p:nvSpPr>
          <p:spPr>
            <a:xfrm>
              <a:off x="6985660" y="2593386"/>
              <a:ext cx="1316187" cy="931672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A7AC52B-0154-B8E5-32CA-E44D334BA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09138" y="2739947"/>
              <a:ext cx="447578" cy="618083"/>
            </a:xfrm>
            <a:prstGeom prst="rect">
              <a:avLst/>
            </a:prstGeom>
          </p:spPr>
        </p:pic>
        <p:sp>
          <p:nvSpPr>
            <p:cNvPr id="51" name="Flowchart: Delay 50">
              <a:extLst>
                <a:ext uri="{FF2B5EF4-FFF2-40B4-BE49-F238E27FC236}">
                  <a16:creationId xmlns:a16="http://schemas.microsoft.com/office/drawing/2014/main" id="{4A993D6D-EAC0-DA2E-C4C8-40C7D4FD69B4}"/>
                </a:ext>
              </a:extLst>
            </p:cNvPr>
            <p:cNvSpPr/>
            <p:nvPr/>
          </p:nvSpPr>
          <p:spPr>
            <a:xfrm rot="16918763">
              <a:off x="6723054" y="3031169"/>
              <a:ext cx="440617" cy="56105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lowchart: Delay 51">
              <a:extLst>
                <a:ext uri="{FF2B5EF4-FFF2-40B4-BE49-F238E27FC236}">
                  <a16:creationId xmlns:a16="http://schemas.microsoft.com/office/drawing/2014/main" id="{84202B36-7BF5-7BF7-AAD1-6E4A2BC2655E}"/>
                </a:ext>
              </a:extLst>
            </p:cNvPr>
            <p:cNvSpPr/>
            <p:nvPr/>
          </p:nvSpPr>
          <p:spPr>
            <a:xfrm rot="15713191">
              <a:off x="8114315" y="2971996"/>
              <a:ext cx="440617" cy="56105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572E42A6-05F1-B59F-6464-28A99D2A5D2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876" y="196664"/>
            <a:ext cx="1153216" cy="833686"/>
          </a:xfrm>
          <a:prstGeom prst="rect">
            <a:avLst/>
          </a:prstGeom>
          <a:ln w="9525">
            <a:solidFill>
              <a:schemeClr val="accent5">
                <a:lumMod val="20000"/>
                <a:lumOff val="80000"/>
              </a:schemeClr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42B848-FD3B-B09F-E5AA-C7B0AA574C64}"/>
              </a:ext>
            </a:extLst>
          </p:cNvPr>
          <p:cNvSpPr/>
          <p:nvPr/>
        </p:nvSpPr>
        <p:spPr>
          <a:xfrm>
            <a:off x="2718013" y="-19142"/>
            <a:ext cx="7478143" cy="1240214"/>
          </a:xfrm>
          <a:prstGeom prst="rect">
            <a:avLst/>
          </a:prstGeom>
          <a:solidFill>
            <a:srgbClr val="B15E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29F84E-2007-E421-297C-07069D7B3B90}"/>
              </a:ext>
            </a:extLst>
          </p:cNvPr>
          <p:cNvSpPr txBox="1"/>
          <p:nvPr/>
        </p:nvSpPr>
        <p:spPr>
          <a:xfrm>
            <a:off x="2705100" y="102660"/>
            <a:ext cx="7343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Program staff will pick up the meals in the designated refrigeration unit.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876956D-F0E5-5E46-BC8D-44AA50FA1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11292" y="1118566"/>
            <a:ext cx="2399262" cy="492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B625767-87CD-40FB-105E-0F30D8D35DBB}"/>
              </a:ext>
            </a:extLst>
          </p:cNvPr>
          <p:cNvSpPr txBox="1"/>
          <p:nvPr/>
        </p:nvSpPr>
        <p:spPr>
          <a:xfrm>
            <a:off x="4249136" y="18825"/>
            <a:ext cx="42611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+mj-lt"/>
              </a:rPr>
              <a:t>The Next Day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9538C0-6942-EBF9-30C5-51DFC008DD39}"/>
              </a:ext>
            </a:extLst>
          </p:cNvPr>
          <p:cNvSpPr/>
          <p:nvPr/>
        </p:nvSpPr>
        <p:spPr>
          <a:xfrm>
            <a:off x="-447675" y="-1143000"/>
            <a:ext cx="13154025" cy="8001000"/>
          </a:xfrm>
          <a:prstGeom prst="rect">
            <a:avLst/>
          </a:prstGeom>
          <a:solidFill>
            <a:schemeClr val="bg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0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-0.67813 -0.01713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06" y="-85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-0.66953 -0.0092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77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813 -0.01713 L -1.52826 -0.02361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13" y="-32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953 -0.00926 L -1.54323 -0.01181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85" y="-13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-0.87382 0.0006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98" y="2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87903 0.00833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45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/>
      <p:bldP spid="29" grpId="0"/>
      <p:bldP spid="29" grpId="1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AAF5A4E-A515-3A8E-DED0-D555A08D3EC8}"/>
              </a:ext>
            </a:extLst>
          </p:cNvPr>
          <p:cNvGrpSpPr/>
          <p:nvPr/>
        </p:nvGrpSpPr>
        <p:grpSpPr>
          <a:xfrm>
            <a:off x="-266700" y="-1368425"/>
            <a:ext cx="12458700" cy="6175623"/>
            <a:chOff x="0" y="-1457325"/>
            <a:chExt cx="12458700" cy="617562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A3C8400-4DE6-9CF7-9A39-8B7E25048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436773"/>
              <a:ext cx="11893432" cy="615507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C04B40-558C-91EA-5413-26C90A24D6D2}"/>
                </a:ext>
              </a:extLst>
            </p:cNvPr>
            <p:cNvSpPr/>
            <p:nvPr/>
          </p:nvSpPr>
          <p:spPr>
            <a:xfrm>
              <a:off x="0" y="-1457325"/>
              <a:ext cx="1676400" cy="5781675"/>
            </a:xfrm>
            <a:prstGeom prst="rect">
              <a:avLst/>
            </a:prstGeom>
            <a:solidFill>
              <a:srgbClr val="FFF5E0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EC1569-F91F-C833-585E-26CBE0E30AB1}"/>
                </a:ext>
              </a:extLst>
            </p:cNvPr>
            <p:cNvSpPr/>
            <p:nvPr/>
          </p:nvSpPr>
          <p:spPr>
            <a:xfrm>
              <a:off x="10591801" y="-304800"/>
              <a:ext cx="1866899" cy="2724150"/>
            </a:xfrm>
            <a:prstGeom prst="rect">
              <a:avLst/>
            </a:prstGeom>
            <a:solidFill>
              <a:srgbClr val="FFF5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EA227A7-F177-E719-30DB-A2E38F75360B}"/>
                </a:ext>
              </a:extLst>
            </p:cNvPr>
            <p:cNvSpPr/>
            <p:nvPr/>
          </p:nvSpPr>
          <p:spPr>
            <a:xfrm>
              <a:off x="1809750" y="3493507"/>
              <a:ext cx="1676400" cy="923925"/>
            </a:xfrm>
            <a:prstGeom prst="rect">
              <a:avLst/>
            </a:prstGeom>
            <a:blipFill dpi="0" rotWithShape="1">
              <a:blip r:embed="rId2"/>
              <a:srcRect/>
              <a:tile tx="-349250" ty="-336550" sx="100000" sy="77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lowchart: Manual Operation 8">
              <a:extLst>
                <a:ext uri="{FF2B5EF4-FFF2-40B4-BE49-F238E27FC236}">
                  <a16:creationId xmlns:a16="http://schemas.microsoft.com/office/drawing/2014/main" id="{0EFB0B60-E083-E1EE-595B-C57DCD938C57}"/>
                </a:ext>
              </a:extLst>
            </p:cNvPr>
            <p:cNvSpPr/>
            <p:nvPr/>
          </p:nvSpPr>
          <p:spPr>
            <a:xfrm rot="16200000">
              <a:off x="-556462" y="796088"/>
              <a:ext cx="5761123" cy="1295400"/>
            </a:xfrm>
            <a:prstGeom prst="flowChartManualOperati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Manual Input 9">
              <a:extLst>
                <a:ext uri="{FF2B5EF4-FFF2-40B4-BE49-F238E27FC236}">
                  <a16:creationId xmlns:a16="http://schemas.microsoft.com/office/drawing/2014/main" id="{5B55E6F6-D27C-0B5E-B4BC-19B0FB1EB399}"/>
                </a:ext>
              </a:extLst>
            </p:cNvPr>
            <p:cNvSpPr/>
            <p:nvPr/>
          </p:nvSpPr>
          <p:spPr>
            <a:xfrm rot="16200000" flipH="1">
              <a:off x="4482029" y="2467704"/>
              <a:ext cx="382040" cy="2085977"/>
            </a:xfrm>
            <a:prstGeom prst="flowChartManualInpu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Manual Input 10">
              <a:extLst>
                <a:ext uri="{FF2B5EF4-FFF2-40B4-BE49-F238E27FC236}">
                  <a16:creationId xmlns:a16="http://schemas.microsoft.com/office/drawing/2014/main" id="{9C6920FA-6649-0241-3402-011D39B54E6F}"/>
                </a:ext>
              </a:extLst>
            </p:cNvPr>
            <p:cNvSpPr/>
            <p:nvPr/>
          </p:nvSpPr>
          <p:spPr>
            <a:xfrm>
              <a:off x="3456333" y="3015495"/>
              <a:ext cx="731354" cy="551005"/>
            </a:xfrm>
            <a:prstGeom prst="flowChartManualInput">
              <a:avLst/>
            </a:prstGeom>
            <a:solidFill>
              <a:srgbClr val="CCCCCC"/>
            </a:solidFill>
            <a:scene3d>
              <a:camera prst="isometricRightUp">
                <a:rot lat="1800000" lon="180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6C49E4F-3B9A-DD9E-8DA7-0A2DFF44C881}"/>
              </a:ext>
            </a:extLst>
          </p:cNvPr>
          <p:cNvSpPr/>
          <p:nvPr/>
        </p:nvSpPr>
        <p:spPr>
          <a:xfrm>
            <a:off x="3281090" y="3799539"/>
            <a:ext cx="2168247" cy="551005"/>
          </a:xfrm>
          <a:prstGeom prst="rect">
            <a:avLst/>
          </a:prstGeom>
          <a:solidFill>
            <a:srgbClr val="F2F2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B215C59-1241-5266-AE2C-F5783A7B6D7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48" y="-150584"/>
            <a:ext cx="1162231" cy="167299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287202B-6AD3-A95D-C076-91DF9C32B0D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8014" y="0"/>
            <a:ext cx="1712128" cy="128010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 descr="A screenshot of a computer&#10;&#10;Description automatically generated">
            <a:extLst>
              <a:ext uri="{FF2B5EF4-FFF2-40B4-BE49-F238E27FC236}">
                <a16:creationId xmlns:a16="http://schemas.microsoft.com/office/drawing/2014/main" id="{375480C4-D889-C076-50F0-517FBB0DAF3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876" y="196664"/>
            <a:ext cx="1153216" cy="833686"/>
          </a:xfrm>
          <a:prstGeom prst="rect">
            <a:avLst/>
          </a:prstGeom>
          <a:ln w="9525">
            <a:solidFill>
              <a:schemeClr val="accent5">
                <a:lumMod val="20000"/>
                <a:lumOff val="80000"/>
              </a:schemeClr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C4C1AB4-87E6-6948-8AF2-2CD4D8C8E40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40821"/>
            <a:ext cx="1047614" cy="122700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035C4DC-A777-A341-CF7D-A03685637AEB}"/>
              </a:ext>
            </a:extLst>
          </p:cNvPr>
          <p:cNvGrpSpPr/>
          <p:nvPr/>
        </p:nvGrpSpPr>
        <p:grpSpPr>
          <a:xfrm>
            <a:off x="13685593" y="2950694"/>
            <a:ext cx="1417769" cy="472506"/>
            <a:chOff x="8345464" y="3062828"/>
            <a:chExt cx="1417769" cy="47250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16A660B-EBCB-7F24-F2C5-1704BAD3318D}"/>
                </a:ext>
              </a:extLst>
            </p:cNvPr>
            <p:cNvSpPr/>
            <p:nvPr/>
          </p:nvSpPr>
          <p:spPr>
            <a:xfrm>
              <a:off x="8397106" y="3062828"/>
              <a:ext cx="1316187" cy="472506"/>
            </a:xfrm>
            <a:prstGeom prst="rect">
              <a:avLst/>
            </a:prstGeom>
            <a:solidFill>
              <a:srgbClr val="0029A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5A416F-2B0F-63BE-EAD6-A4F59E03D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31989" y="3087914"/>
              <a:ext cx="277757" cy="383568"/>
            </a:xfrm>
            <a:prstGeom prst="rect">
              <a:avLst/>
            </a:prstGeom>
          </p:spPr>
        </p:pic>
        <p:sp>
          <p:nvSpPr>
            <p:cNvPr id="20" name="Flowchart: Delay 19">
              <a:extLst>
                <a:ext uri="{FF2B5EF4-FFF2-40B4-BE49-F238E27FC236}">
                  <a16:creationId xmlns:a16="http://schemas.microsoft.com/office/drawing/2014/main" id="{E3DAA52D-0FCA-E954-C674-0FC2327FAE8D}"/>
                </a:ext>
              </a:extLst>
            </p:cNvPr>
            <p:cNvSpPr/>
            <p:nvPr/>
          </p:nvSpPr>
          <p:spPr>
            <a:xfrm rot="16918763">
              <a:off x="8251630" y="3240881"/>
              <a:ext cx="234811" cy="4714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Delay 20">
              <a:extLst>
                <a:ext uri="{FF2B5EF4-FFF2-40B4-BE49-F238E27FC236}">
                  <a16:creationId xmlns:a16="http://schemas.microsoft.com/office/drawing/2014/main" id="{2D14FF49-C2DA-87BF-6B58-DE9FC76563A3}"/>
                </a:ext>
              </a:extLst>
            </p:cNvPr>
            <p:cNvSpPr/>
            <p:nvPr/>
          </p:nvSpPr>
          <p:spPr>
            <a:xfrm rot="15471230">
              <a:off x="9622256" y="3256127"/>
              <a:ext cx="234811" cy="4714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38E6D72-C029-CF2C-6AD0-377B91B25587}"/>
              </a:ext>
            </a:extLst>
          </p:cNvPr>
          <p:cNvGrpSpPr/>
          <p:nvPr/>
        </p:nvGrpSpPr>
        <p:grpSpPr>
          <a:xfrm>
            <a:off x="12282393" y="2489047"/>
            <a:ext cx="1447366" cy="931672"/>
            <a:chOff x="6915310" y="2593386"/>
            <a:chExt cx="1447366" cy="93167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685F21A-C599-1126-29B1-B623973D3186}"/>
                </a:ext>
              </a:extLst>
            </p:cNvPr>
            <p:cNvSpPr/>
            <p:nvPr/>
          </p:nvSpPr>
          <p:spPr>
            <a:xfrm>
              <a:off x="6985660" y="2593386"/>
              <a:ext cx="1316187" cy="931672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8789E75-908E-4007-7019-5687BFBF9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09138" y="2739947"/>
              <a:ext cx="447578" cy="618083"/>
            </a:xfrm>
            <a:prstGeom prst="rect">
              <a:avLst/>
            </a:prstGeom>
          </p:spPr>
        </p:pic>
        <p:sp>
          <p:nvSpPr>
            <p:cNvPr id="30" name="Flowchart: Delay 29">
              <a:extLst>
                <a:ext uri="{FF2B5EF4-FFF2-40B4-BE49-F238E27FC236}">
                  <a16:creationId xmlns:a16="http://schemas.microsoft.com/office/drawing/2014/main" id="{888F6433-FBF8-96D9-3349-8EA3D1B3C228}"/>
                </a:ext>
              </a:extLst>
            </p:cNvPr>
            <p:cNvSpPr/>
            <p:nvPr/>
          </p:nvSpPr>
          <p:spPr>
            <a:xfrm rot="16918763">
              <a:off x="6723054" y="3031169"/>
              <a:ext cx="440617" cy="56105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owchart: Delay 30">
              <a:extLst>
                <a:ext uri="{FF2B5EF4-FFF2-40B4-BE49-F238E27FC236}">
                  <a16:creationId xmlns:a16="http://schemas.microsoft.com/office/drawing/2014/main" id="{9A866CD9-9BF6-DB0F-94EF-5BFC12DA9B85}"/>
                </a:ext>
              </a:extLst>
            </p:cNvPr>
            <p:cNvSpPr/>
            <p:nvPr/>
          </p:nvSpPr>
          <p:spPr>
            <a:xfrm rot="15713191">
              <a:off x="8114315" y="2971996"/>
              <a:ext cx="440617" cy="56105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1C4A9A9-D0C2-F5D9-8F16-9AFCDD3659D7}"/>
              </a:ext>
            </a:extLst>
          </p:cNvPr>
          <p:cNvGrpSpPr/>
          <p:nvPr/>
        </p:nvGrpSpPr>
        <p:grpSpPr>
          <a:xfrm>
            <a:off x="5959672" y="2309137"/>
            <a:ext cx="1162050" cy="1119863"/>
            <a:chOff x="7954133" y="3385451"/>
            <a:chExt cx="1879355" cy="1499337"/>
          </a:xfrm>
        </p:grpSpPr>
        <p:sp>
          <p:nvSpPr>
            <p:cNvPr id="53" name="Cube 52">
              <a:extLst>
                <a:ext uri="{FF2B5EF4-FFF2-40B4-BE49-F238E27FC236}">
                  <a16:creationId xmlns:a16="http://schemas.microsoft.com/office/drawing/2014/main" id="{8CF5B183-17EB-F8D9-00C9-86A56B3C8993}"/>
                </a:ext>
              </a:extLst>
            </p:cNvPr>
            <p:cNvSpPr/>
            <p:nvPr/>
          </p:nvSpPr>
          <p:spPr>
            <a:xfrm>
              <a:off x="7954133" y="3385451"/>
              <a:ext cx="1810774" cy="1499337"/>
            </a:xfrm>
            <a:prstGeom prst="cub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0AF83FB-F5BB-A6C1-D6EB-B39335EA6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71271" y="4002297"/>
              <a:ext cx="449210" cy="513543"/>
            </a:xfrm>
            <a:prstGeom prst="rect">
              <a:avLst/>
            </a:prstGeom>
          </p:spPr>
        </p:pic>
        <p:sp>
          <p:nvSpPr>
            <p:cNvPr id="55" name="Block Arc 54">
              <a:extLst>
                <a:ext uri="{FF2B5EF4-FFF2-40B4-BE49-F238E27FC236}">
                  <a16:creationId xmlns:a16="http://schemas.microsoft.com/office/drawing/2014/main" id="{A4247C13-E637-7C71-97F7-83A664AEB234}"/>
                </a:ext>
              </a:extLst>
            </p:cNvPr>
            <p:cNvSpPr/>
            <p:nvPr/>
          </p:nvSpPr>
          <p:spPr>
            <a:xfrm rot="10343854">
              <a:off x="9410701" y="3418534"/>
              <a:ext cx="422787" cy="691658"/>
            </a:xfrm>
            <a:prstGeom prst="blockArc">
              <a:avLst>
                <a:gd name="adj1" fmla="val 7132485"/>
                <a:gd name="adj2" fmla="val 20724167"/>
                <a:gd name="adj3" fmla="val 17396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Parallelogram 55">
              <a:extLst>
                <a:ext uri="{FF2B5EF4-FFF2-40B4-BE49-F238E27FC236}">
                  <a16:creationId xmlns:a16="http://schemas.microsoft.com/office/drawing/2014/main" id="{073ED435-5E41-038C-8D4C-D1748FD3CC82}"/>
                </a:ext>
              </a:extLst>
            </p:cNvPr>
            <p:cNvSpPr/>
            <p:nvPr/>
          </p:nvSpPr>
          <p:spPr>
            <a:xfrm>
              <a:off x="8055610" y="3421380"/>
              <a:ext cx="1604010" cy="293370"/>
            </a:xfrm>
            <a:prstGeom prst="parallelogram">
              <a:avLst>
                <a:gd name="adj" fmla="val 99026"/>
              </a:avLst>
            </a:prstGeom>
            <a:solidFill>
              <a:srgbClr val="C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B327B22-8D40-FD3D-AD2B-E96D70C97943}"/>
              </a:ext>
            </a:extLst>
          </p:cNvPr>
          <p:cNvGrpSpPr/>
          <p:nvPr/>
        </p:nvGrpSpPr>
        <p:grpSpPr>
          <a:xfrm>
            <a:off x="7315489" y="2838255"/>
            <a:ext cx="1146300" cy="582464"/>
            <a:chOff x="5445025" y="4921153"/>
            <a:chExt cx="1146300" cy="582464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7DEAE64-64F8-22AC-1506-FEB4F29AFC02}"/>
                </a:ext>
              </a:extLst>
            </p:cNvPr>
            <p:cNvGrpSpPr/>
            <p:nvPr/>
          </p:nvGrpSpPr>
          <p:grpSpPr>
            <a:xfrm>
              <a:off x="5445025" y="4921153"/>
              <a:ext cx="1146300" cy="582464"/>
              <a:chOff x="4133610" y="1855168"/>
              <a:chExt cx="1719477" cy="910892"/>
            </a:xfrm>
          </p:grpSpPr>
          <p:sp>
            <p:nvSpPr>
              <p:cNvPr id="60" name="Cube 59">
                <a:extLst>
                  <a:ext uri="{FF2B5EF4-FFF2-40B4-BE49-F238E27FC236}">
                    <a16:creationId xmlns:a16="http://schemas.microsoft.com/office/drawing/2014/main" id="{ED523E43-359D-9627-EECE-4A6900619400}"/>
                  </a:ext>
                </a:extLst>
              </p:cNvPr>
              <p:cNvSpPr/>
              <p:nvPr/>
            </p:nvSpPr>
            <p:spPr>
              <a:xfrm>
                <a:off x="4133610" y="1855168"/>
                <a:ext cx="1712797" cy="910892"/>
              </a:xfrm>
              <a:prstGeom prst="cube">
                <a:avLst>
                  <a:gd name="adj" fmla="val 50195"/>
                </a:avLst>
              </a:prstGeom>
              <a:solidFill>
                <a:srgbClr val="0033CC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Block Arc 60">
                <a:extLst>
                  <a:ext uri="{FF2B5EF4-FFF2-40B4-BE49-F238E27FC236}">
                    <a16:creationId xmlns:a16="http://schemas.microsoft.com/office/drawing/2014/main" id="{634E8229-3248-EFAD-BC0A-48CF961990EC}"/>
                  </a:ext>
                </a:extLst>
              </p:cNvPr>
              <p:cNvSpPr/>
              <p:nvPr/>
            </p:nvSpPr>
            <p:spPr>
              <a:xfrm rot="10343854">
                <a:off x="5466267" y="1877716"/>
                <a:ext cx="386820" cy="691658"/>
              </a:xfrm>
              <a:prstGeom prst="blockArc">
                <a:avLst>
                  <a:gd name="adj1" fmla="val 7132485"/>
                  <a:gd name="adj2" fmla="val 20724167"/>
                  <a:gd name="adj3" fmla="val 17396"/>
                </a:avLst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0C73ECCA-D2E4-B6A8-7849-98DEB303B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3639" y="5153273"/>
              <a:ext cx="253697" cy="350344"/>
            </a:xfrm>
            <a:prstGeom prst="rect">
              <a:avLst/>
            </a:prstGeom>
            <a:scene3d>
              <a:camera prst="perspectiveRelaxed"/>
              <a:lightRig rig="threePt" dir="t"/>
            </a:scene3d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F8C62AE-FFF4-809A-7578-62268DA57965}"/>
              </a:ext>
            </a:extLst>
          </p:cNvPr>
          <p:cNvGrpSpPr/>
          <p:nvPr/>
        </p:nvGrpSpPr>
        <p:grpSpPr>
          <a:xfrm>
            <a:off x="12282393" y="2999152"/>
            <a:ext cx="3154339" cy="2828195"/>
            <a:chOff x="6935661" y="3096296"/>
            <a:chExt cx="3154339" cy="292817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974B979-F05E-5403-0A26-95904D140A3F}"/>
                </a:ext>
              </a:extLst>
            </p:cNvPr>
            <p:cNvGrpSpPr/>
            <p:nvPr/>
          </p:nvGrpSpPr>
          <p:grpSpPr>
            <a:xfrm>
              <a:off x="6935661" y="3535334"/>
              <a:ext cx="3154339" cy="2489132"/>
              <a:chOff x="6999514" y="3611694"/>
              <a:chExt cx="3154339" cy="2489132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87491E9E-1D87-A155-8293-4EF1B4A4C348}"/>
                  </a:ext>
                </a:extLst>
              </p:cNvPr>
              <p:cNvSpPr/>
              <p:nvPr/>
            </p:nvSpPr>
            <p:spPr>
              <a:xfrm>
                <a:off x="6999514" y="3611694"/>
                <a:ext cx="3154339" cy="2297147"/>
              </a:xfrm>
              <a:custGeom>
                <a:avLst/>
                <a:gdLst>
                  <a:gd name="connsiteX0" fmla="*/ 303291 w 3154339"/>
                  <a:gd name="connsiteY0" fmla="*/ 1134477 h 2297147"/>
                  <a:gd name="connsiteX1" fmla="*/ 303291 w 3154339"/>
                  <a:gd name="connsiteY1" fmla="*/ 1928709 h 2297147"/>
                  <a:gd name="connsiteX2" fmla="*/ 2899243 w 3154339"/>
                  <a:gd name="connsiteY2" fmla="*/ 1928709 h 2297147"/>
                  <a:gd name="connsiteX3" fmla="*/ 2899243 w 3154339"/>
                  <a:gd name="connsiteY3" fmla="*/ 1134477 h 2297147"/>
                  <a:gd name="connsiteX4" fmla="*/ 314122 w 3154339"/>
                  <a:gd name="connsiteY4" fmla="*/ 187845 h 2297147"/>
                  <a:gd name="connsiteX5" fmla="*/ 314122 w 3154339"/>
                  <a:gd name="connsiteY5" fmla="*/ 982077 h 2297147"/>
                  <a:gd name="connsiteX6" fmla="*/ 2910074 w 3154339"/>
                  <a:gd name="connsiteY6" fmla="*/ 982077 h 2297147"/>
                  <a:gd name="connsiteX7" fmla="*/ 2910074 w 3154339"/>
                  <a:gd name="connsiteY7" fmla="*/ 187845 h 2297147"/>
                  <a:gd name="connsiteX8" fmla="*/ 0 w 3154339"/>
                  <a:gd name="connsiteY8" fmla="*/ 0 h 2297147"/>
                  <a:gd name="connsiteX9" fmla="*/ 3154339 w 3154339"/>
                  <a:gd name="connsiteY9" fmla="*/ 0 h 2297147"/>
                  <a:gd name="connsiteX10" fmla="*/ 3154339 w 3154339"/>
                  <a:gd name="connsiteY10" fmla="*/ 2297147 h 2297147"/>
                  <a:gd name="connsiteX11" fmla="*/ 0 w 3154339"/>
                  <a:gd name="connsiteY11" fmla="*/ 2297147 h 2297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54339" h="2297147">
                    <a:moveTo>
                      <a:pt x="303291" y="1134477"/>
                    </a:moveTo>
                    <a:lnTo>
                      <a:pt x="303291" y="1928709"/>
                    </a:lnTo>
                    <a:lnTo>
                      <a:pt x="2899243" y="1928709"/>
                    </a:lnTo>
                    <a:lnTo>
                      <a:pt x="2899243" y="1134477"/>
                    </a:lnTo>
                    <a:close/>
                    <a:moveTo>
                      <a:pt x="314122" y="187845"/>
                    </a:moveTo>
                    <a:lnTo>
                      <a:pt x="314122" y="982077"/>
                    </a:lnTo>
                    <a:lnTo>
                      <a:pt x="2910074" y="982077"/>
                    </a:lnTo>
                    <a:lnTo>
                      <a:pt x="2910074" y="187845"/>
                    </a:lnTo>
                    <a:close/>
                    <a:moveTo>
                      <a:pt x="0" y="0"/>
                    </a:moveTo>
                    <a:lnTo>
                      <a:pt x="3154339" y="0"/>
                    </a:lnTo>
                    <a:lnTo>
                      <a:pt x="3154339" y="2297147"/>
                    </a:lnTo>
                    <a:lnTo>
                      <a:pt x="0" y="2297147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4" descr="Cartoon Technician Silhouette Illustration - Car tires png download - 1300*1283 - Free ...">
                <a:extLst>
                  <a:ext uri="{FF2B5EF4-FFF2-40B4-BE49-F238E27FC236}">
                    <a16:creationId xmlns:a16="http://schemas.microsoft.com/office/drawing/2014/main" id="{9887C475-2679-161F-EBCE-0969916B6E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3614" y="5709024"/>
                <a:ext cx="396972" cy="3918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4" descr="Cartoon Technician Silhouette Illustration - Car tires png download - 1300*1283 - Free ...">
                <a:extLst>
                  <a:ext uri="{FF2B5EF4-FFF2-40B4-BE49-F238E27FC236}">
                    <a16:creationId xmlns:a16="http://schemas.microsoft.com/office/drawing/2014/main" id="{8B085F85-90B3-FD14-BBC4-31BBC0B976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28413" y="5709024"/>
                <a:ext cx="396972" cy="3918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Flowchart: Delay 11">
              <a:extLst>
                <a:ext uri="{FF2B5EF4-FFF2-40B4-BE49-F238E27FC236}">
                  <a16:creationId xmlns:a16="http://schemas.microsoft.com/office/drawing/2014/main" id="{5D5B1D91-22F9-222C-7B0D-644EEA10AE60}"/>
                </a:ext>
              </a:extLst>
            </p:cNvPr>
            <p:cNvSpPr/>
            <p:nvPr/>
          </p:nvSpPr>
          <p:spPr>
            <a:xfrm rot="16200000">
              <a:off x="9747283" y="3203109"/>
              <a:ext cx="448282" cy="234656"/>
            </a:xfrm>
            <a:prstGeom prst="flowChartDelay">
              <a:avLst/>
            </a:prstGeom>
            <a:solidFill>
              <a:srgbClr val="2C323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D45D98AC-D83F-303E-7980-D7F3D24806CB}"/>
              </a:ext>
            </a:extLst>
          </p:cNvPr>
          <p:cNvSpPr/>
          <p:nvPr/>
        </p:nvSpPr>
        <p:spPr>
          <a:xfrm>
            <a:off x="2718013" y="-19142"/>
            <a:ext cx="7478143" cy="1240214"/>
          </a:xfrm>
          <a:prstGeom prst="rect">
            <a:avLst/>
          </a:prstGeom>
          <a:solidFill>
            <a:srgbClr val="B15E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449F002-69F2-A849-B1D8-30823E6E9C77}"/>
              </a:ext>
            </a:extLst>
          </p:cNvPr>
          <p:cNvSpPr txBox="1"/>
          <p:nvPr/>
        </p:nvSpPr>
        <p:spPr>
          <a:xfrm>
            <a:off x="4377889" y="26164"/>
            <a:ext cx="41120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+mj-lt"/>
              </a:rPr>
              <a:t>After Service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41FDEB0-D3C7-9DC5-214A-2FA73F1E8C54}"/>
              </a:ext>
            </a:extLst>
          </p:cNvPr>
          <p:cNvSpPr txBox="1"/>
          <p:nvPr/>
        </p:nvSpPr>
        <p:spPr>
          <a:xfrm>
            <a:off x="2681368" y="223183"/>
            <a:ext cx="7446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Program Staff will return unserved/unused meals to the designated refrigeration unit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1F504294-4E22-150B-FA75-14DC3EF5E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11292" y="1118566"/>
            <a:ext cx="2399262" cy="492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7BE88791-5038-5C42-08F9-313FCAA396A7}"/>
              </a:ext>
            </a:extLst>
          </p:cNvPr>
          <p:cNvSpPr txBox="1"/>
          <p:nvPr/>
        </p:nvSpPr>
        <p:spPr>
          <a:xfrm>
            <a:off x="2681368" y="216250"/>
            <a:ext cx="7271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It is important to always return the meals back to the designated refrigeration unit. 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269B35C-7CFD-7773-0A33-BA4B9135C406}"/>
              </a:ext>
            </a:extLst>
          </p:cNvPr>
          <p:cNvSpPr/>
          <p:nvPr/>
        </p:nvSpPr>
        <p:spPr>
          <a:xfrm>
            <a:off x="-147597" y="-1038853"/>
            <a:ext cx="12487193" cy="8001000"/>
          </a:xfrm>
          <a:prstGeom prst="rect">
            <a:avLst/>
          </a:prstGeom>
          <a:solidFill>
            <a:schemeClr val="bg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51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-0.67813 -0.01713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06" y="-8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-0.66953 -0.0092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77" y="-46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-0.66458 -0.01041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29" y="-53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-0.66381 -0.00324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90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813 -0.01713 L -1.52826 -0.02361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13" y="-324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953 -0.00926 L -1.54323 -0.01181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8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3" grpId="1"/>
      <p:bldP spid="64" grpId="0"/>
      <p:bldP spid="64" grpId="1"/>
      <p:bldP spid="65" grpId="0"/>
      <p:bldP spid="6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0F444-498F-4614-8B7C-FA055BC2BA74}"/>
              </a:ext>
            </a:extLst>
          </p:cNvPr>
          <p:cNvGrpSpPr/>
          <p:nvPr/>
        </p:nvGrpSpPr>
        <p:grpSpPr>
          <a:xfrm>
            <a:off x="-222609" y="-1270454"/>
            <a:ext cx="12458700" cy="6175623"/>
            <a:chOff x="0" y="-1457325"/>
            <a:chExt cx="12458700" cy="617562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B3DC52-3E05-FA6A-C14C-8D64BF3CF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436773"/>
              <a:ext cx="11893432" cy="615507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775DCF3-86E3-8F1F-568B-B118C40C2CED}"/>
                </a:ext>
              </a:extLst>
            </p:cNvPr>
            <p:cNvSpPr/>
            <p:nvPr/>
          </p:nvSpPr>
          <p:spPr>
            <a:xfrm>
              <a:off x="0" y="-1457325"/>
              <a:ext cx="1676400" cy="5781675"/>
            </a:xfrm>
            <a:prstGeom prst="rect">
              <a:avLst/>
            </a:prstGeom>
            <a:solidFill>
              <a:srgbClr val="FFF5E0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0663C5-A175-8041-A817-9323DED689B1}"/>
                </a:ext>
              </a:extLst>
            </p:cNvPr>
            <p:cNvSpPr/>
            <p:nvPr/>
          </p:nvSpPr>
          <p:spPr>
            <a:xfrm>
              <a:off x="10591801" y="-304800"/>
              <a:ext cx="1866899" cy="2724150"/>
            </a:xfrm>
            <a:prstGeom prst="rect">
              <a:avLst/>
            </a:prstGeom>
            <a:solidFill>
              <a:srgbClr val="FFF5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6F9EFB9-32E6-055A-BC95-01D1E891D5AC}"/>
                </a:ext>
              </a:extLst>
            </p:cNvPr>
            <p:cNvSpPr/>
            <p:nvPr/>
          </p:nvSpPr>
          <p:spPr>
            <a:xfrm>
              <a:off x="1809750" y="3493507"/>
              <a:ext cx="1676400" cy="923925"/>
            </a:xfrm>
            <a:prstGeom prst="rect">
              <a:avLst/>
            </a:prstGeom>
            <a:blipFill dpi="0" rotWithShape="1">
              <a:blip r:embed="rId3"/>
              <a:srcRect/>
              <a:tile tx="-349250" ty="-336550" sx="100000" sy="77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lowchart: Manual Operation 8">
              <a:extLst>
                <a:ext uri="{FF2B5EF4-FFF2-40B4-BE49-F238E27FC236}">
                  <a16:creationId xmlns:a16="http://schemas.microsoft.com/office/drawing/2014/main" id="{441A6F04-ABF7-A826-CA24-649E8EA7DA3D}"/>
                </a:ext>
              </a:extLst>
            </p:cNvPr>
            <p:cNvSpPr/>
            <p:nvPr/>
          </p:nvSpPr>
          <p:spPr>
            <a:xfrm rot="16200000">
              <a:off x="-556462" y="796088"/>
              <a:ext cx="5761123" cy="1295400"/>
            </a:xfrm>
            <a:prstGeom prst="flowChartManualOperati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Manual Input 9">
              <a:extLst>
                <a:ext uri="{FF2B5EF4-FFF2-40B4-BE49-F238E27FC236}">
                  <a16:creationId xmlns:a16="http://schemas.microsoft.com/office/drawing/2014/main" id="{9DD95D5E-3BDD-C5B2-0768-F07F8621424A}"/>
                </a:ext>
              </a:extLst>
            </p:cNvPr>
            <p:cNvSpPr/>
            <p:nvPr/>
          </p:nvSpPr>
          <p:spPr>
            <a:xfrm rot="16200000" flipH="1">
              <a:off x="4482029" y="2467704"/>
              <a:ext cx="382040" cy="2085977"/>
            </a:xfrm>
            <a:prstGeom prst="flowChartManualInpu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Manual Input 10">
              <a:extLst>
                <a:ext uri="{FF2B5EF4-FFF2-40B4-BE49-F238E27FC236}">
                  <a16:creationId xmlns:a16="http://schemas.microsoft.com/office/drawing/2014/main" id="{EC5554F8-A4A7-9517-349F-FF5ABBCC46B7}"/>
                </a:ext>
              </a:extLst>
            </p:cNvPr>
            <p:cNvSpPr/>
            <p:nvPr/>
          </p:nvSpPr>
          <p:spPr>
            <a:xfrm>
              <a:off x="3456333" y="3015495"/>
              <a:ext cx="731354" cy="551005"/>
            </a:xfrm>
            <a:prstGeom prst="flowChartManualInput">
              <a:avLst/>
            </a:prstGeom>
            <a:solidFill>
              <a:srgbClr val="CCCCCC"/>
            </a:solidFill>
            <a:scene3d>
              <a:camera prst="isometricRightUp">
                <a:rot lat="1800000" lon="180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612222-C9AB-C0A5-13FD-A052D2F219A5}"/>
              </a:ext>
            </a:extLst>
          </p:cNvPr>
          <p:cNvGrpSpPr/>
          <p:nvPr/>
        </p:nvGrpSpPr>
        <p:grpSpPr>
          <a:xfrm>
            <a:off x="5934174" y="2280580"/>
            <a:ext cx="1162050" cy="1119863"/>
            <a:chOff x="7954133" y="3385451"/>
            <a:chExt cx="1879355" cy="1499337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8481E87C-6C74-F5F9-F320-42239479C392}"/>
                </a:ext>
              </a:extLst>
            </p:cNvPr>
            <p:cNvSpPr/>
            <p:nvPr/>
          </p:nvSpPr>
          <p:spPr>
            <a:xfrm>
              <a:off x="7954133" y="3385451"/>
              <a:ext cx="1810774" cy="1499337"/>
            </a:xfrm>
            <a:prstGeom prst="cub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FECC4E9-FC43-9CDA-ABB3-E34E23EC9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71271" y="4002297"/>
              <a:ext cx="449210" cy="513543"/>
            </a:xfrm>
            <a:prstGeom prst="rect">
              <a:avLst/>
            </a:prstGeom>
          </p:spPr>
        </p:pic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8B5C0E59-8323-8BF2-DB63-E949D016ABEB}"/>
                </a:ext>
              </a:extLst>
            </p:cNvPr>
            <p:cNvSpPr/>
            <p:nvPr/>
          </p:nvSpPr>
          <p:spPr>
            <a:xfrm rot="10343854">
              <a:off x="9410701" y="3418534"/>
              <a:ext cx="422787" cy="691658"/>
            </a:xfrm>
            <a:prstGeom prst="blockArc">
              <a:avLst>
                <a:gd name="adj1" fmla="val 7132485"/>
                <a:gd name="adj2" fmla="val 20724167"/>
                <a:gd name="adj3" fmla="val 17396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5B4955C5-2B6F-CB5C-1F32-1CED01A56C4F}"/>
                </a:ext>
              </a:extLst>
            </p:cNvPr>
            <p:cNvSpPr/>
            <p:nvPr/>
          </p:nvSpPr>
          <p:spPr>
            <a:xfrm>
              <a:off x="8055610" y="3421380"/>
              <a:ext cx="1604010" cy="293370"/>
            </a:xfrm>
            <a:prstGeom prst="parallelogram">
              <a:avLst>
                <a:gd name="adj" fmla="val 99026"/>
              </a:avLst>
            </a:prstGeom>
            <a:solidFill>
              <a:srgbClr val="C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09EBE5-A1C8-E3A3-1118-2CEB628D52B0}"/>
              </a:ext>
            </a:extLst>
          </p:cNvPr>
          <p:cNvGrpSpPr/>
          <p:nvPr/>
        </p:nvGrpSpPr>
        <p:grpSpPr>
          <a:xfrm>
            <a:off x="7369844" y="2826108"/>
            <a:ext cx="1146300" cy="582464"/>
            <a:chOff x="5445025" y="4921153"/>
            <a:chExt cx="1146300" cy="58246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E4CB628-4EAC-341C-7E4A-D4DACE547E4C}"/>
                </a:ext>
              </a:extLst>
            </p:cNvPr>
            <p:cNvGrpSpPr/>
            <p:nvPr/>
          </p:nvGrpSpPr>
          <p:grpSpPr>
            <a:xfrm>
              <a:off x="5445025" y="4921153"/>
              <a:ext cx="1146300" cy="582464"/>
              <a:chOff x="4133610" y="1855168"/>
              <a:chExt cx="1719477" cy="910892"/>
            </a:xfrm>
          </p:grpSpPr>
          <p:sp>
            <p:nvSpPr>
              <p:cNvPr id="20" name="Cube 19">
                <a:extLst>
                  <a:ext uri="{FF2B5EF4-FFF2-40B4-BE49-F238E27FC236}">
                    <a16:creationId xmlns:a16="http://schemas.microsoft.com/office/drawing/2014/main" id="{F86CA7A1-30B3-EAC9-ED5D-54A72CC1D438}"/>
                  </a:ext>
                </a:extLst>
              </p:cNvPr>
              <p:cNvSpPr/>
              <p:nvPr/>
            </p:nvSpPr>
            <p:spPr>
              <a:xfrm>
                <a:off x="4133610" y="1855168"/>
                <a:ext cx="1712797" cy="910892"/>
              </a:xfrm>
              <a:prstGeom prst="cube">
                <a:avLst>
                  <a:gd name="adj" fmla="val 50195"/>
                </a:avLst>
              </a:prstGeom>
              <a:solidFill>
                <a:srgbClr val="0033CC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A6E1584C-B01F-D88A-3190-76794A123D19}"/>
                  </a:ext>
                </a:extLst>
              </p:cNvPr>
              <p:cNvSpPr/>
              <p:nvPr/>
            </p:nvSpPr>
            <p:spPr>
              <a:xfrm rot="10343854">
                <a:off x="5466267" y="1877716"/>
                <a:ext cx="386820" cy="691658"/>
              </a:xfrm>
              <a:prstGeom prst="blockArc">
                <a:avLst>
                  <a:gd name="adj1" fmla="val 7132485"/>
                  <a:gd name="adj2" fmla="val 20724167"/>
                  <a:gd name="adj3" fmla="val 17396"/>
                </a:avLst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E31C36E-0CB2-F5E2-31CF-0D08631A1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3639" y="5153273"/>
              <a:ext cx="253697" cy="350344"/>
            </a:xfrm>
            <a:prstGeom prst="rect">
              <a:avLst/>
            </a:prstGeom>
            <a:scene3d>
              <a:camera prst="perspectiveRelaxed"/>
              <a:lightRig rig="threePt" dir="t"/>
            </a:scene3d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512F873-EC46-DA27-9000-70310A9C85ED}"/>
              </a:ext>
            </a:extLst>
          </p:cNvPr>
          <p:cNvSpPr/>
          <p:nvPr/>
        </p:nvSpPr>
        <p:spPr>
          <a:xfrm>
            <a:off x="3281090" y="3799539"/>
            <a:ext cx="2168247" cy="551005"/>
          </a:xfrm>
          <a:prstGeom prst="rect">
            <a:avLst/>
          </a:prstGeom>
          <a:solidFill>
            <a:srgbClr val="F2F2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91AC08B-1F57-34EC-C1D3-A497DA4CB6F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48" y="-150584"/>
            <a:ext cx="1162231" cy="167299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6C8B9BD-4CCF-4AAE-DB25-97F700EC3BA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8014" y="0"/>
            <a:ext cx="1712128" cy="128010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 descr="A screenshot of a computer&#10;&#10;Description automatically generated">
            <a:extLst>
              <a:ext uri="{FF2B5EF4-FFF2-40B4-BE49-F238E27FC236}">
                <a16:creationId xmlns:a16="http://schemas.microsoft.com/office/drawing/2014/main" id="{B9B386F8-260A-3555-C6C8-725949692AA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876" y="196664"/>
            <a:ext cx="1153216" cy="833686"/>
          </a:xfrm>
          <a:prstGeom prst="rect">
            <a:avLst/>
          </a:prstGeom>
          <a:ln w="9525">
            <a:solidFill>
              <a:schemeClr val="accent5">
                <a:lumMod val="20000"/>
                <a:lumOff val="80000"/>
              </a:schemeClr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52AFFA7-234D-733F-CF79-9FEA26B2E7E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40821"/>
            <a:ext cx="1047614" cy="122700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1279E485-B12E-3BC4-1F30-25805929B0CC}"/>
              </a:ext>
            </a:extLst>
          </p:cNvPr>
          <p:cNvGrpSpPr/>
          <p:nvPr/>
        </p:nvGrpSpPr>
        <p:grpSpPr>
          <a:xfrm>
            <a:off x="12282393" y="2999152"/>
            <a:ext cx="3154339" cy="2828195"/>
            <a:chOff x="6935661" y="3096296"/>
            <a:chExt cx="3154339" cy="292817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2435C83-DBA8-78FA-13A9-5F246F7E8961}"/>
                </a:ext>
              </a:extLst>
            </p:cNvPr>
            <p:cNvGrpSpPr/>
            <p:nvPr/>
          </p:nvGrpSpPr>
          <p:grpSpPr>
            <a:xfrm>
              <a:off x="6935661" y="3535334"/>
              <a:ext cx="3154339" cy="2489132"/>
              <a:chOff x="6999514" y="3611694"/>
              <a:chExt cx="3154339" cy="2489132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424041C-6F55-388B-7589-4A1239A47A4F}"/>
                  </a:ext>
                </a:extLst>
              </p:cNvPr>
              <p:cNvSpPr/>
              <p:nvPr/>
            </p:nvSpPr>
            <p:spPr>
              <a:xfrm>
                <a:off x="6999514" y="3611694"/>
                <a:ext cx="3154339" cy="2297147"/>
              </a:xfrm>
              <a:custGeom>
                <a:avLst/>
                <a:gdLst>
                  <a:gd name="connsiteX0" fmla="*/ 303291 w 3154339"/>
                  <a:gd name="connsiteY0" fmla="*/ 1134477 h 2297147"/>
                  <a:gd name="connsiteX1" fmla="*/ 303291 w 3154339"/>
                  <a:gd name="connsiteY1" fmla="*/ 1928709 h 2297147"/>
                  <a:gd name="connsiteX2" fmla="*/ 2899243 w 3154339"/>
                  <a:gd name="connsiteY2" fmla="*/ 1928709 h 2297147"/>
                  <a:gd name="connsiteX3" fmla="*/ 2899243 w 3154339"/>
                  <a:gd name="connsiteY3" fmla="*/ 1134477 h 2297147"/>
                  <a:gd name="connsiteX4" fmla="*/ 314122 w 3154339"/>
                  <a:gd name="connsiteY4" fmla="*/ 187845 h 2297147"/>
                  <a:gd name="connsiteX5" fmla="*/ 314122 w 3154339"/>
                  <a:gd name="connsiteY5" fmla="*/ 982077 h 2297147"/>
                  <a:gd name="connsiteX6" fmla="*/ 2910074 w 3154339"/>
                  <a:gd name="connsiteY6" fmla="*/ 982077 h 2297147"/>
                  <a:gd name="connsiteX7" fmla="*/ 2910074 w 3154339"/>
                  <a:gd name="connsiteY7" fmla="*/ 187845 h 2297147"/>
                  <a:gd name="connsiteX8" fmla="*/ 0 w 3154339"/>
                  <a:gd name="connsiteY8" fmla="*/ 0 h 2297147"/>
                  <a:gd name="connsiteX9" fmla="*/ 3154339 w 3154339"/>
                  <a:gd name="connsiteY9" fmla="*/ 0 h 2297147"/>
                  <a:gd name="connsiteX10" fmla="*/ 3154339 w 3154339"/>
                  <a:gd name="connsiteY10" fmla="*/ 2297147 h 2297147"/>
                  <a:gd name="connsiteX11" fmla="*/ 0 w 3154339"/>
                  <a:gd name="connsiteY11" fmla="*/ 2297147 h 2297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54339" h="2297147">
                    <a:moveTo>
                      <a:pt x="303291" y="1134477"/>
                    </a:moveTo>
                    <a:lnTo>
                      <a:pt x="303291" y="1928709"/>
                    </a:lnTo>
                    <a:lnTo>
                      <a:pt x="2899243" y="1928709"/>
                    </a:lnTo>
                    <a:lnTo>
                      <a:pt x="2899243" y="1134477"/>
                    </a:lnTo>
                    <a:close/>
                    <a:moveTo>
                      <a:pt x="314122" y="187845"/>
                    </a:moveTo>
                    <a:lnTo>
                      <a:pt x="314122" y="982077"/>
                    </a:lnTo>
                    <a:lnTo>
                      <a:pt x="2910074" y="982077"/>
                    </a:lnTo>
                    <a:lnTo>
                      <a:pt x="2910074" y="187845"/>
                    </a:lnTo>
                    <a:close/>
                    <a:moveTo>
                      <a:pt x="0" y="0"/>
                    </a:moveTo>
                    <a:lnTo>
                      <a:pt x="3154339" y="0"/>
                    </a:lnTo>
                    <a:lnTo>
                      <a:pt x="3154339" y="2297147"/>
                    </a:lnTo>
                    <a:lnTo>
                      <a:pt x="0" y="2297147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Picture 4" descr="Cartoon Technician Silhouette Illustration - Car tires png download - 1300*1283 - Free ...">
                <a:extLst>
                  <a:ext uri="{FF2B5EF4-FFF2-40B4-BE49-F238E27FC236}">
                    <a16:creationId xmlns:a16="http://schemas.microsoft.com/office/drawing/2014/main" id="{BBD1C645-57AB-4B37-A937-E4CF660FA2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3614" y="5709024"/>
                <a:ext cx="396972" cy="3918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4" descr="Cartoon Technician Silhouette Illustration - Car tires png download - 1300*1283 - Free ...">
                <a:extLst>
                  <a:ext uri="{FF2B5EF4-FFF2-40B4-BE49-F238E27FC236}">
                    <a16:creationId xmlns:a16="http://schemas.microsoft.com/office/drawing/2014/main" id="{571E6C35-77E4-D992-A40E-A4B8FA44C2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28413" y="5709024"/>
                <a:ext cx="396972" cy="3918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9" name="Flowchart: Delay 38">
              <a:extLst>
                <a:ext uri="{FF2B5EF4-FFF2-40B4-BE49-F238E27FC236}">
                  <a16:creationId xmlns:a16="http://schemas.microsoft.com/office/drawing/2014/main" id="{FC2CF904-F57A-7F05-8995-8C3994FB1F08}"/>
                </a:ext>
              </a:extLst>
            </p:cNvPr>
            <p:cNvSpPr/>
            <p:nvPr/>
          </p:nvSpPr>
          <p:spPr>
            <a:xfrm rot="16200000">
              <a:off x="9747283" y="3203109"/>
              <a:ext cx="448282" cy="234656"/>
            </a:xfrm>
            <a:prstGeom prst="flowChartDelay">
              <a:avLst/>
            </a:prstGeom>
            <a:solidFill>
              <a:srgbClr val="2C323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572E42A6-05F1-B59F-6464-28A99D2A5D2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876" y="196664"/>
            <a:ext cx="1153216" cy="833686"/>
          </a:xfrm>
          <a:prstGeom prst="rect">
            <a:avLst/>
          </a:prstGeom>
          <a:ln w="9525">
            <a:solidFill>
              <a:schemeClr val="accent5">
                <a:lumMod val="20000"/>
                <a:lumOff val="80000"/>
              </a:schemeClr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42B848-FD3B-B09F-E5AA-C7B0AA574C64}"/>
              </a:ext>
            </a:extLst>
          </p:cNvPr>
          <p:cNvSpPr/>
          <p:nvPr/>
        </p:nvSpPr>
        <p:spPr>
          <a:xfrm>
            <a:off x="2749191" y="57914"/>
            <a:ext cx="7478143" cy="1240214"/>
          </a:xfrm>
          <a:prstGeom prst="rect">
            <a:avLst/>
          </a:prstGeom>
          <a:solidFill>
            <a:srgbClr val="B15E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625767-87CD-40FB-105E-0F30D8D35DBB}"/>
              </a:ext>
            </a:extLst>
          </p:cNvPr>
          <p:cNvSpPr txBox="1"/>
          <p:nvPr/>
        </p:nvSpPr>
        <p:spPr>
          <a:xfrm>
            <a:off x="2917493" y="105890"/>
            <a:ext cx="70791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+mj-lt"/>
              </a:rPr>
              <a:t>The Following Monday</a:t>
            </a:r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586B692D-4588-A6B1-A3E3-18781053760B}"/>
              </a:ext>
            </a:extLst>
          </p:cNvPr>
          <p:cNvSpPr/>
          <p:nvPr/>
        </p:nvSpPr>
        <p:spPr>
          <a:xfrm>
            <a:off x="5997499" y="2307416"/>
            <a:ext cx="991798" cy="219120"/>
          </a:xfrm>
          <a:prstGeom prst="parallelogram">
            <a:avLst>
              <a:gd name="adj" fmla="val 99026"/>
            </a:avLst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lowchart: Data 30">
            <a:extLst>
              <a:ext uri="{FF2B5EF4-FFF2-40B4-BE49-F238E27FC236}">
                <a16:creationId xmlns:a16="http://schemas.microsoft.com/office/drawing/2014/main" id="{71882CC6-9C4F-A534-4E31-C7E71D11A047}"/>
              </a:ext>
            </a:extLst>
          </p:cNvPr>
          <p:cNvSpPr/>
          <p:nvPr/>
        </p:nvSpPr>
        <p:spPr>
          <a:xfrm flipH="1">
            <a:off x="6006741" y="1766811"/>
            <a:ext cx="1022426" cy="508199"/>
          </a:xfrm>
          <a:prstGeom prst="flowChartInputOutpu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DA2D2FFA-68DE-5EC5-5ACD-91E85A73A989}"/>
              </a:ext>
            </a:extLst>
          </p:cNvPr>
          <p:cNvSpPr/>
          <p:nvPr/>
        </p:nvSpPr>
        <p:spPr>
          <a:xfrm>
            <a:off x="7449308" y="2836916"/>
            <a:ext cx="1002887" cy="267479"/>
          </a:xfrm>
          <a:prstGeom prst="parallelogram">
            <a:avLst>
              <a:gd name="adj" fmla="val 99026"/>
            </a:avLst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lowchart: Data 33">
            <a:extLst>
              <a:ext uri="{FF2B5EF4-FFF2-40B4-BE49-F238E27FC236}">
                <a16:creationId xmlns:a16="http://schemas.microsoft.com/office/drawing/2014/main" id="{067EC220-8CEB-EFAE-3CFA-66637D2738C0}"/>
              </a:ext>
            </a:extLst>
          </p:cNvPr>
          <p:cNvSpPr/>
          <p:nvPr/>
        </p:nvSpPr>
        <p:spPr>
          <a:xfrm flipH="1">
            <a:off x="7461187" y="2316863"/>
            <a:ext cx="1050504" cy="508199"/>
          </a:xfrm>
          <a:prstGeom prst="flowChartInputOutput">
            <a:avLst/>
          </a:prstGeom>
          <a:solidFill>
            <a:srgbClr val="0029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876956D-F0E5-5E46-BC8D-44AA50FA1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5184599" y="1118566"/>
            <a:ext cx="2052647" cy="492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2">
            <a:extLst>
              <a:ext uri="{FF2B5EF4-FFF2-40B4-BE49-F238E27FC236}">
                <a16:creationId xmlns:a16="http://schemas.microsoft.com/office/drawing/2014/main" id="{47A248CD-29FF-9109-B657-C96BCC491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49519" y="2144666"/>
            <a:ext cx="689854" cy="45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" name="Picture 12">
            <a:extLst>
              <a:ext uri="{FF2B5EF4-FFF2-40B4-BE49-F238E27FC236}">
                <a16:creationId xmlns:a16="http://schemas.microsoft.com/office/drawing/2014/main" id="{C0B18EE9-1237-5611-A9CF-9B27428F8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26565" y="2136741"/>
            <a:ext cx="718961" cy="47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6" descr="Apple Cartoon Fruit Cartoon Of Apples Transparent | My XXX Hot Girl">
            <a:extLst>
              <a:ext uri="{FF2B5EF4-FFF2-40B4-BE49-F238E27FC236}">
                <a16:creationId xmlns:a16="http://schemas.microsoft.com/office/drawing/2014/main" id="{149AA7D5-0328-23C2-106C-E8FD36BE9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48922" flipH="1">
            <a:off x="8028142" y="2647337"/>
            <a:ext cx="368351" cy="3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6" descr="Apple Cartoon Fruit Cartoon Of Apples Transparent | My XXX Hot Girl">
            <a:extLst>
              <a:ext uri="{FF2B5EF4-FFF2-40B4-BE49-F238E27FC236}">
                <a16:creationId xmlns:a16="http://schemas.microsoft.com/office/drawing/2014/main" id="{3EA9D6B2-21D1-C107-1215-B59D6156B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641773" flipH="1">
            <a:off x="7855864" y="2750914"/>
            <a:ext cx="370012" cy="37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18" descr="Celery, celery stalk, celery stick, leafy green, leafy vegetable icon">
            <a:extLst>
              <a:ext uri="{FF2B5EF4-FFF2-40B4-BE49-F238E27FC236}">
                <a16:creationId xmlns:a16="http://schemas.microsoft.com/office/drawing/2014/main" id="{46D98DAA-A7CF-DF0D-8492-066428153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414015">
            <a:off x="7597117" y="2694188"/>
            <a:ext cx="302851" cy="30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18" descr="Celery, celery stalk, celery stick, leafy green, leafy vegetable icon">
            <a:extLst>
              <a:ext uri="{FF2B5EF4-FFF2-40B4-BE49-F238E27FC236}">
                <a16:creationId xmlns:a16="http://schemas.microsoft.com/office/drawing/2014/main" id="{171CB37A-DEA3-BF52-5133-E5D203268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414015">
            <a:off x="7502966" y="2823040"/>
            <a:ext cx="302851" cy="30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2" descr="efeito de fumaça. mau cheiro e poeira flutuando no ar. 14475075 PNG">
            <a:extLst>
              <a:ext uri="{FF2B5EF4-FFF2-40B4-BE49-F238E27FC236}">
                <a16:creationId xmlns:a16="http://schemas.microsoft.com/office/drawing/2014/main" id="{1261C611-3B7C-DA1B-04CC-20167B7B0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2589" y="1180327"/>
            <a:ext cx="1498975" cy="149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2" descr="efeito de fumaça. mau cheiro e poeira flutuando no ar. 14475075 PNG">
            <a:extLst>
              <a:ext uri="{FF2B5EF4-FFF2-40B4-BE49-F238E27FC236}">
                <a16:creationId xmlns:a16="http://schemas.microsoft.com/office/drawing/2014/main" id="{DD4D3F39-9144-3EE4-A268-F929026E1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694967">
            <a:off x="7059690" y="1028906"/>
            <a:ext cx="1498975" cy="149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2" descr="efeito de fumaça. mau cheiro e poeira flutuando no ar. 14475075 PNG">
            <a:extLst>
              <a:ext uri="{FF2B5EF4-FFF2-40B4-BE49-F238E27FC236}">
                <a16:creationId xmlns:a16="http://schemas.microsoft.com/office/drawing/2014/main" id="{0F3EF2C8-0249-A035-EF73-106C650B5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54850">
            <a:off x="6601982" y="660337"/>
            <a:ext cx="1498975" cy="149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2" descr="efeito de fumaça. mau cheiro e poeira flutuando no ar. 14475075 PNG">
            <a:extLst>
              <a:ext uri="{FF2B5EF4-FFF2-40B4-BE49-F238E27FC236}">
                <a16:creationId xmlns:a16="http://schemas.microsoft.com/office/drawing/2014/main" id="{F3A62DAC-05C5-C77C-5783-56C165ED3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623532">
            <a:off x="5053179" y="573176"/>
            <a:ext cx="1498975" cy="149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DE53CE2B-8CA6-46BE-4B54-CBC11E9FCA71}"/>
              </a:ext>
            </a:extLst>
          </p:cNvPr>
          <p:cNvGrpSpPr/>
          <p:nvPr/>
        </p:nvGrpSpPr>
        <p:grpSpPr>
          <a:xfrm>
            <a:off x="6954456" y="996468"/>
            <a:ext cx="2138377" cy="4981677"/>
            <a:chOff x="3457181" y="2698488"/>
            <a:chExt cx="2092247" cy="5764355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8459BA27-90AF-5312-28CF-EE794D726849}"/>
                </a:ext>
              </a:extLst>
            </p:cNvPr>
            <p:cNvSpPr/>
            <p:nvPr/>
          </p:nvSpPr>
          <p:spPr>
            <a:xfrm rot="21285703">
              <a:off x="4129547" y="5316761"/>
              <a:ext cx="482293" cy="1274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4304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6" name="Picture 2">
              <a:extLst>
                <a:ext uri="{FF2B5EF4-FFF2-40B4-BE49-F238E27FC236}">
                  <a16:creationId xmlns:a16="http://schemas.microsoft.com/office/drawing/2014/main" id="{41909277-6AD2-D4EC-C16D-5E2F17F70C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7181" y="2698488"/>
              <a:ext cx="2092247" cy="5764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0" name="Picture 6" descr="Vector Garbage Garbage Heap Cartoon Garbage Png Transparent Clipart Images">
            <a:extLst>
              <a:ext uri="{FF2B5EF4-FFF2-40B4-BE49-F238E27FC236}">
                <a16:creationId xmlns:a16="http://schemas.microsoft.com/office/drawing/2014/main" id="{BEEA0415-9AF3-C63A-A234-73BAAC32C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887" y="3677219"/>
            <a:ext cx="1974176" cy="305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12">
            <a:extLst>
              <a:ext uri="{FF2B5EF4-FFF2-40B4-BE49-F238E27FC236}">
                <a16:creationId xmlns:a16="http://schemas.microsoft.com/office/drawing/2014/main" id="{D999B0EC-D409-9B0E-CD27-62B35F503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7854" y="4502060"/>
            <a:ext cx="822363" cy="54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12">
            <a:extLst>
              <a:ext uri="{FF2B5EF4-FFF2-40B4-BE49-F238E27FC236}">
                <a16:creationId xmlns:a16="http://schemas.microsoft.com/office/drawing/2014/main" id="{2C1C707B-0A7B-8F6E-88BE-1509FEC71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883" y="4254584"/>
            <a:ext cx="781092" cy="52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6" descr="Apple Cartoon Fruit Cartoon Of Apples Transparent | My XXX Hot Girl">
            <a:extLst>
              <a:ext uri="{FF2B5EF4-FFF2-40B4-BE49-F238E27FC236}">
                <a16:creationId xmlns:a16="http://schemas.microsoft.com/office/drawing/2014/main" id="{610DE61B-5B9D-DAEA-466A-B2B7580DD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61159" flipH="1">
            <a:off x="1223682" y="4346263"/>
            <a:ext cx="354453" cy="35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6" descr="Apple Cartoon Fruit Cartoon Of Apples Transparent | My XXX Hot Girl">
            <a:extLst>
              <a:ext uri="{FF2B5EF4-FFF2-40B4-BE49-F238E27FC236}">
                <a16:creationId xmlns:a16="http://schemas.microsoft.com/office/drawing/2014/main" id="{59DC69FF-93DE-D3DB-F01A-A4C0C8BDA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48922" flipH="1">
            <a:off x="1072199" y="4516736"/>
            <a:ext cx="394758" cy="39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16" descr="Celery, celery stalk, celery stick, leafy green, leafy vegetable icon">
            <a:extLst>
              <a:ext uri="{FF2B5EF4-FFF2-40B4-BE49-F238E27FC236}">
                <a16:creationId xmlns:a16="http://schemas.microsoft.com/office/drawing/2014/main" id="{ABE3A0E9-8C4C-4E7E-9309-79DDEF738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1751" y="4445384"/>
            <a:ext cx="350062" cy="35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16" descr="Celery, celery stalk, celery stick, leafy green, leafy vegetable icon">
            <a:extLst>
              <a:ext uri="{FF2B5EF4-FFF2-40B4-BE49-F238E27FC236}">
                <a16:creationId xmlns:a16="http://schemas.microsoft.com/office/drawing/2014/main" id="{625249C0-3D27-B3BF-A1A9-7A77B8598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9720">
            <a:off x="1376303" y="4601525"/>
            <a:ext cx="350062" cy="35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1052">
            <a:extLst>
              <a:ext uri="{FF2B5EF4-FFF2-40B4-BE49-F238E27FC236}">
                <a16:creationId xmlns:a16="http://schemas.microsoft.com/office/drawing/2014/main" id="{03E2D141-F3FC-CA86-E332-ADF2AE19963A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18272" y="879855"/>
            <a:ext cx="2041501" cy="5080015"/>
          </a:xfrm>
          <a:prstGeom prst="rect">
            <a:avLst/>
          </a:prstGeom>
        </p:spPr>
      </p:pic>
      <p:sp>
        <p:nvSpPr>
          <p:cNvPr id="1055" name="TextBox 1054">
            <a:extLst>
              <a:ext uri="{FF2B5EF4-FFF2-40B4-BE49-F238E27FC236}">
                <a16:creationId xmlns:a16="http://schemas.microsoft.com/office/drawing/2014/main" id="{9163A380-1955-66E7-6D67-5220CD6CCD9C}"/>
              </a:ext>
            </a:extLst>
          </p:cNvPr>
          <p:cNvSpPr txBox="1"/>
          <p:nvPr/>
        </p:nvSpPr>
        <p:spPr>
          <a:xfrm>
            <a:off x="2774745" y="241801"/>
            <a:ext cx="74270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Managers will return unused food items back to stock</a:t>
            </a:r>
          </a:p>
        </p:txBody>
      </p:sp>
      <p:sp>
        <p:nvSpPr>
          <p:cNvPr id="1056" name="TextBox 1055">
            <a:extLst>
              <a:ext uri="{FF2B5EF4-FFF2-40B4-BE49-F238E27FC236}">
                <a16:creationId xmlns:a16="http://schemas.microsoft.com/office/drawing/2014/main" id="{1448655B-0117-AA95-7EEE-DF3ABDD31BB4}"/>
              </a:ext>
            </a:extLst>
          </p:cNvPr>
          <p:cNvSpPr txBox="1"/>
          <p:nvPr/>
        </p:nvSpPr>
        <p:spPr>
          <a:xfrm>
            <a:off x="3434337" y="370366"/>
            <a:ext cx="6292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But they can’t if everything has spoiled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14F3A72D-1D08-D514-20D9-5351DD949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5896" y="930969"/>
            <a:ext cx="1289154" cy="507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61942B4-9C65-79DE-4BCE-7E4AA8EC004A}"/>
              </a:ext>
            </a:extLst>
          </p:cNvPr>
          <p:cNvSpPr txBox="1"/>
          <p:nvPr/>
        </p:nvSpPr>
        <p:spPr>
          <a:xfrm>
            <a:off x="2866900" y="282168"/>
            <a:ext cx="7199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Its important we all do our part to eliminate waste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9538C0-6942-EBF9-30C5-51DFC008DD39}"/>
              </a:ext>
            </a:extLst>
          </p:cNvPr>
          <p:cNvSpPr/>
          <p:nvPr/>
        </p:nvSpPr>
        <p:spPr>
          <a:xfrm>
            <a:off x="-223856" y="-522632"/>
            <a:ext cx="12656322" cy="8001000"/>
          </a:xfrm>
          <a:prstGeom prst="rect">
            <a:avLst/>
          </a:prstGeom>
          <a:solidFill>
            <a:schemeClr val="bg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416632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-0.67813 -0.01713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06" y="-85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-0.66953 -0.00926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77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-0.12383 0.12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625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-0.09817 0.13194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6597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-0.17331 0.0423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72" y="2106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0.1655 0.05857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2917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-0.15599 0.04723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99" y="236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17565 0.0618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9" y="3079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-0.20495 0.1437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717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-0.08619 0.14537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7269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-0.20729 0.15671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65" y="7824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1043 0.17894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1" y="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953 -0.00926 L -0.98281 -0.00787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64" y="69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-0.31432 0.00162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69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383 0.125 L -0.42539 0.12014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78" y="-255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17 0.13194 L -0.43372 0.12199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84" y="-509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31 0.04236 L -0.47826 0.0340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-417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737 0.05741 L -0.47018 0.05232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41" y="-255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599 0.04723 L -0.48984 0.03334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93" y="-694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35 0.05556 L -0.47683 0.05209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/>
      <p:bldP spid="29" grpId="1"/>
      <p:bldP spid="30" grpId="0" animBg="1"/>
      <p:bldP spid="31" grpId="0" animBg="1"/>
      <p:bldP spid="33" grpId="0" animBg="1"/>
      <p:bldP spid="34" grpId="0" animBg="1"/>
      <p:bldP spid="1055" grpId="0"/>
      <p:bldP spid="1055" grpId="1"/>
      <p:bldP spid="1056" grpId="0"/>
      <p:bldP spid="1056" grpId="1"/>
      <p:bldP spid="32" grpId="0"/>
      <p:bldP spid="2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C6106B7-2F94-4BC5-CFC5-2DC786B1E107}"/>
              </a:ext>
            </a:extLst>
          </p:cNvPr>
          <p:cNvGrpSpPr/>
          <p:nvPr/>
        </p:nvGrpSpPr>
        <p:grpSpPr>
          <a:xfrm>
            <a:off x="-266700" y="-1346991"/>
            <a:ext cx="12458700" cy="6175623"/>
            <a:chOff x="0" y="-1457325"/>
            <a:chExt cx="12458700" cy="617562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800DAE9-C185-A1CE-C411-DC7AF7B8C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436773"/>
              <a:ext cx="11893432" cy="615507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FF9D2A3-1C2A-2E46-1D86-4D174178CF8B}"/>
                </a:ext>
              </a:extLst>
            </p:cNvPr>
            <p:cNvSpPr/>
            <p:nvPr/>
          </p:nvSpPr>
          <p:spPr>
            <a:xfrm>
              <a:off x="0" y="-1457325"/>
              <a:ext cx="1676400" cy="5781675"/>
            </a:xfrm>
            <a:prstGeom prst="rect">
              <a:avLst/>
            </a:prstGeom>
            <a:solidFill>
              <a:srgbClr val="FFF5E0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9E7466-6A4F-B6CF-B03D-1BAB123D3223}"/>
                </a:ext>
              </a:extLst>
            </p:cNvPr>
            <p:cNvSpPr/>
            <p:nvPr/>
          </p:nvSpPr>
          <p:spPr>
            <a:xfrm>
              <a:off x="10591801" y="-304800"/>
              <a:ext cx="1866899" cy="2724150"/>
            </a:xfrm>
            <a:prstGeom prst="rect">
              <a:avLst/>
            </a:prstGeom>
            <a:solidFill>
              <a:srgbClr val="FFF5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6C2CC56-DA5F-10EF-70D5-495439688A92}"/>
                </a:ext>
              </a:extLst>
            </p:cNvPr>
            <p:cNvSpPr/>
            <p:nvPr/>
          </p:nvSpPr>
          <p:spPr>
            <a:xfrm>
              <a:off x="1809750" y="3493507"/>
              <a:ext cx="1676400" cy="923925"/>
            </a:xfrm>
            <a:prstGeom prst="rect">
              <a:avLst/>
            </a:prstGeom>
            <a:blipFill dpi="0" rotWithShape="1">
              <a:blip r:embed="rId2"/>
              <a:srcRect/>
              <a:tile tx="-349250" ty="-336550" sx="100000" sy="77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Manual Operation 9">
              <a:extLst>
                <a:ext uri="{FF2B5EF4-FFF2-40B4-BE49-F238E27FC236}">
                  <a16:creationId xmlns:a16="http://schemas.microsoft.com/office/drawing/2014/main" id="{2C66C854-C55D-4C7C-8064-7ED6C12F4523}"/>
                </a:ext>
              </a:extLst>
            </p:cNvPr>
            <p:cNvSpPr/>
            <p:nvPr/>
          </p:nvSpPr>
          <p:spPr>
            <a:xfrm rot="16200000">
              <a:off x="-556462" y="796088"/>
              <a:ext cx="5761123" cy="1295400"/>
            </a:xfrm>
            <a:prstGeom prst="flowChartManualOperati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Manual Input 10">
              <a:extLst>
                <a:ext uri="{FF2B5EF4-FFF2-40B4-BE49-F238E27FC236}">
                  <a16:creationId xmlns:a16="http://schemas.microsoft.com/office/drawing/2014/main" id="{E97219F2-5A60-A861-0F1B-3C9750B2374E}"/>
                </a:ext>
              </a:extLst>
            </p:cNvPr>
            <p:cNvSpPr/>
            <p:nvPr/>
          </p:nvSpPr>
          <p:spPr>
            <a:xfrm rot="16200000" flipH="1">
              <a:off x="4482029" y="2467704"/>
              <a:ext cx="382040" cy="2085977"/>
            </a:xfrm>
            <a:prstGeom prst="flowChartManualInpu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lowchart: Manual Input 11">
              <a:extLst>
                <a:ext uri="{FF2B5EF4-FFF2-40B4-BE49-F238E27FC236}">
                  <a16:creationId xmlns:a16="http://schemas.microsoft.com/office/drawing/2014/main" id="{377B5B4F-4DD6-F8D2-3442-4443524BA5B7}"/>
                </a:ext>
              </a:extLst>
            </p:cNvPr>
            <p:cNvSpPr/>
            <p:nvPr/>
          </p:nvSpPr>
          <p:spPr>
            <a:xfrm>
              <a:off x="3456333" y="3015495"/>
              <a:ext cx="731354" cy="551005"/>
            </a:xfrm>
            <a:prstGeom prst="flowChartManualInput">
              <a:avLst/>
            </a:prstGeom>
            <a:solidFill>
              <a:srgbClr val="CCCCCC"/>
            </a:solidFill>
            <a:scene3d>
              <a:camera prst="isometricRightUp">
                <a:rot lat="1800000" lon="180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32D09F-2DEA-BB52-1DCF-4B6D1BD16032}"/>
              </a:ext>
            </a:extLst>
          </p:cNvPr>
          <p:cNvGrpSpPr/>
          <p:nvPr/>
        </p:nvGrpSpPr>
        <p:grpSpPr>
          <a:xfrm>
            <a:off x="5959672" y="2309137"/>
            <a:ext cx="1162050" cy="1119863"/>
            <a:chOff x="7954133" y="3385451"/>
            <a:chExt cx="1879355" cy="1499337"/>
          </a:xfrm>
        </p:grpSpPr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B9A593A7-BE19-2328-FF29-2ED817980012}"/>
                </a:ext>
              </a:extLst>
            </p:cNvPr>
            <p:cNvSpPr/>
            <p:nvPr/>
          </p:nvSpPr>
          <p:spPr>
            <a:xfrm>
              <a:off x="7954133" y="3385451"/>
              <a:ext cx="1810774" cy="1499337"/>
            </a:xfrm>
            <a:prstGeom prst="cub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C4568F1-3572-74AD-AF13-807160FF4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71271" y="4002297"/>
              <a:ext cx="449210" cy="513543"/>
            </a:xfrm>
            <a:prstGeom prst="rect">
              <a:avLst/>
            </a:prstGeom>
          </p:spPr>
        </p:pic>
        <p:sp>
          <p:nvSpPr>
            <p:cNvPr id="16" name="Block Arc 15">
              <a:extLst>
                <a:ext uri="{FF2B5EF4-FFF2-40B4-BE49-F238E27FC236}">
                  <a16:creationId xmlns:a16="http://schemas.microsoft.com/office/drawing/2014/main" id="{8747D777-2D7D-1D80-2667-20FA29BD9C0B}"/>
                </a:ext>
              </a:extLst>
            </p:cNvPr>
            <p:cNvSpPr/>
            <p:nvPr/>
          </p:nvSpPr>
          <p:spPr>
            <a:xfrm rot="10343854">
              <a:off x="9410701" y="3418534"/>
              <a:ext cx="422787" cy="691658"/>
            </a:xfrm>
            <a:prstGeom prst="blockArc">
              <a:avLst>
                <a:gd name="adj1" fmla="val 7132485"/>
                <a:gd name="adj2" fmla="val 20724167"/>
                <a:gd name="adj3" fmla="val 17396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4656901C-EF3E-248A-6C5A-8B9AF1595EAB}"/>
                </a:ext>
              </a:extLst>
            </p:cNvPr>
            <p:cNvSpPr/>
            <p:nvPr/>
          </p:nvSpPr>
          <p:spPr>
            <a:xfrm>
              <a:off x="8055610" y="3421380"/>
              <a:ext cx="1604010" cy="293370"/>
            </a:xfrm>
            <a:prstGeom prst="parallelogram">
              <a:avLst>
                <a:gd name="adj" fmla="val 99026"/>
              </a:avLst>
            </a:prstGeom>
            <a:solidFill>
              <a:srgbClr val="C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31A65AA-356B-9B28-145A-5301C7CAA4AA}"/>
              </a:ext>
            </a:extLst>
          </p:cNvPr>
          <p:cNvGrpSpPr/>
          <p:nvPr/>
        </p:nvGrpSpPr>
        <p:grpSpPr>
          <a:xfrm>
            <a:off x="7315489" y="2838255"/>
            <a:ext cx="1146300" cy="582464"/>
            <a:chOff x="5445025" y="4921153"/>
            <a:chExt cx="1146300" cy="58246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2DC4C04-E08A-6D5C-E91F-2E32FF708A50}"/>
                </a:ext>
              </a:extLst>
            </p:cNvPr>
            <p:cNvGrpSpPr/>
            <p:nvPr/>
          </p:nvGrpSpPr>
          <p:grpSpPr>
            <a:xfrm>
              <a:off x="5445025" y="4921153"/>
              <a:ext cx="1146300" cy="582464"/>
              <a:chOff x="4133610" y="1855168"/>
              <a:chExt cx="1719477" cy="910892"/>
            </a:xfrm>
          </p:grpSpPr>
          <p:sp>
            <p:nvSpPr>
              <p:cNvPr id="21" name="Cube 20">
                <a:extLst>
                  <a:ext uri="{FF2B5EF4-FFF2-40B4-BE49-F238E27FC236}">
                    <a16:creationId xmlns:a16="http://schemas.microsoft.com/office/drawing/2014/main" id="{9EDB766E-BEBD-4073-C5EE-1D7421EFA431}"/>
                  </a:ext>
                </a:extLst>
              </p:cNvPr>
              <p:cNvSpPr/>
              <p:nvPr/>
            </p:nvSpPr>
            <p:spPr>
              <a:xfrm>
                <a:off x="4133610" y="1855168"/>
                <a:ext cx="1712797" cy="910892"/>
              </a:xfrm>
              <a:prstGeom prst="cube">
                <a:avLst>
                  <a:gd name="adj" fmla="val 50195"/>
                </a:avLst>
              </a:prstGeom>
              <a:solidFill>
                <a:srgbClr val="0033CC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Block Arc 21">
                <a:extLst>
                  <a:ext uri="{FF2B5EF4-FFF2-40B4-BE49-F238E27FC236}">
                    <a16:creationId xmlns:a16="http://schemas.microsoft.com/office/drawing/2014/main" id="{3522FF11-8A2F-E1B2-5853-E2C660C6FAC1}"/>
                  </a:ext>
                </a:extLst>
              </p:cNvPr>
              <p:cNvSpPr/>
              <p:nvPr/>
            </p:nvSpPr>
            <p:spPr>
              <a:xfrm rot="10343854">
                <a:off x="5466267" y="1877716"/>
                <a:ext cx="386820" cy="691658"/>
              </a:xfrm>
              <a:prstGeom prst="blockArc">
                <a:avLst>
                  <a:gd name="adj1" fmla="val 7132485"/>
                  <a:gd name="adj2" fmla="val 20724167"/>
                  <a:gd name="adj3" fmla="val 17396"/>
                </a:avLst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F571DFB-6718-8C8F-2F82-838EC874D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3639" y="5153273"/>
              <a:ext cx="253697" cy="350344"/>
            </a:xfrm>
            <a:prstGeom prst="rect">
              <a:avLst/>
            </a:prstGeom>
            <a:scene3d>
              <a:camera prst="perspectiveRelaxed"/>
              <a:lightRig rig="threePt" dir="t"/>
            </a:scene3d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BDBE641-E600-9E3A-22FA-5E81DEE7380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48" y="-150584"/>
            <a:ext cx="1162231" cy="167299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0BE4FE1-0E7C-B42C-37A4-232C9AEF7F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8014" y="0"/>
            <a:ext cx="1712128" cy="128010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7DF931-8D83-F165-7A86-1700274F97D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40821"/>
            <a:ext cx="1047614" cy="122700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25" descr="A screenshot of a computer&#10;&#10;Description automatically generated">
            <a:extLst>
              <a:ext uri="{FF2B5EF4-FFF2-40B4-BE49-F238E27FC236}">
                <a16:creationId xmlns:a16="http://schemas.microsoft.com/office/drawing/2014/main" id="{8E1FF084-9D5D-FF67-B533-1BF0DB2FAB6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876" y="196664"/>
            <a:ext cx="1153216" cy="833686"/>
          </a:xfrm>
          <a:prstGeom prst="rect">
            <a:avLst/>
          </a:prstGeom>
          <a:ln w="9525">
            <a:solidFill>
              <a:schemeClr val="accent5">
                <a:lumMod val="20000"/>
                <a:lumOff val="80000"/>
              </a:schemeClr>
            </a:solidFill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0C8749C-14BD-0C1A-034F-C670008F0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8533" y="264319"/>
            <a:ext cx="2530016" cy="99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peech Bubble: Oval 26">
            <a:extLst>
              <a:ext uri="{FF2B5EF4-FFF2-40B4-BE49-F238E27FC236}">
                <a16:creationId xmlns:a16="http://schemas.microsoft.com/office/drawing/2014/main" id="{9D47E7CE-C816-3FC1-A1CD-282E25DAF77D}"/>
              </a:ext>
            </a:extLst>
          </p:cNvPr>
          <p:cNvSpPr/>
          <p:nvPr/>
        </p:nvSpPr>
        <p:spPr>
          <a:xfrm>
            <a:off x="5959672" y="132147"/>
            <a:ext cx="5917912" cy="3113400"/>
          </a:xfrm>
          <a:prstGeom prst="wedgeEllipseCallout">
            <a:avLst>
              <a:gd name="adj1" fmla="val -81588"/>
              <a:gd name="adj2" fmla="val 61030"/>
            </a:avLst>
          </a:prstGeom>
          <a:solidFill>
            <a:srgbClr val="B15E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C33D78-170C-C43E-02F5-6DF055F5423C}"/>
              </a:ext>
            </a:extLst>
          </p:cNvPr>
          <p:cNvSpPr txBox="1"/>
          <p:nvPr/>
        </p:nvSpPr>
        <p:spPr>
          <a:xfrm>
            <a:off x="6396181" y="884530"/>
            <a:ext cx="50028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Together we can keep waste down and continue to feed our students healthy nutritious meals!</a:t>
            </a:r>
          </a:p>
        </p:txBody>
      </p:sp>
    </p:spTree>
    <p:extLst>
      <p:ext uri="{BB962C8B-B14F-4D97-AF65-F5344CB8AC3E}">
        <p14:creationId xmlns:p14="http://schemas.microsoft.com/office/powerpoint/2010/main" val="4016404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bstract Colorful Blob Shapes Element Design. 14273466 PNG">
            <a:extLst>
              <a:ext uri="{FF2B5EF4-FFF2-40B4-BE49-F238E27FC236}">
                <a16:creationId xmlns:a16="http://schemas.microsoft.com/office/drawing/2014/main" id="{7B04C7C6-D70B-1C04-F068-6B42B0C9E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31841">
            <a:off x="4638665" y="-766547"/>
            <a:ext cx="9091245" cy="8708548"/>
          </a:xfrm>
          <a:custGeom>
            <a:avLst/>
            <a:gdLst>
              <a:gd name="connsiteX0" fmla="*/ 894824 w 9091245"/>
              <a:gd name="connsiteY0" fmla="*/ 0 h 8708548"/>
              <a:gd name="connsiteX1" fmla="*/ 0 w 9091245"/>
              <a:gd name="connsiteY1" fmla="*/ 2128425 h 8708548"/>
              <a:gd name="connsiteX2" fmla="*/ 0 w 9091245"/>
              <a:gd name="connsiteY2" fmla="*/ 0 h 8708548"/>
              <a:gd name="connsiteX3" fmla="*/ 9091245 w 9091245"/>
              <a:gd name="connsiteY3" fmla="*/ 3223935 h 8708548"/>
              <a:gd name="connsiteX4" fmla="*/ 8945624 w 9091245"/>
              <a:gd name="connsiteY4" fmla="*/ 3162714 h 8708548"/>
              <a:gd name="connsiteX5" fmla="*/ 6693367 w 9091245"/>
              <a:gd name="connsiteY5" fmla="*/ 8519929 h 8708548"/>
              <a:gd name="connsiteX6" fmla="*/ 371353 w 9091245"/>
              <a:gd name="connsiteY6" fmla="*/ 5862055 h 8708548"/>
              <a:gd name="connsiteX7" fmla="*/ 2835853 w 9091245"/>
              <a:gd name="connsiteY7" fmla="*/ 0 h 8708548"/>
              <a:gd name="connsiteX8" fmla="*/ 9091245 w 9091245"/>
              <a:gd name="connsiteY8" fmla="*/ 0 h 8708548"/>
              <a:gd name="connsiteX9" fmla="*/ 9091245 w 9091245"/>
              <a:gd name="connsiteY9" fmla="*/ 8708548 h 8708548"/>
              <a:gd name="connsiteX10" fmla="*/ 8250742 w 9091245"/>
              <a:gd name="connsiteY10" fmla="*/ 8708548 h 8708548"/>
              <a:gd name="connsiteX11" fmla="*/ 9091245 w 9091245"/>
              <a:gd name="connsiteY11" fmla="*/ 6709331 h 870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091245" h="8708548">
                <a:moveTo>
                  <a:pt x="894824" y="0"/>
                </a:moveTo>
                <a:lnTo>
                  <a:pt x="0" y="2128425"/>
                </a:lnTo>
                <a:lnTo>
                  <a:pt x="0" y="0"/>
                </a:lnTo>
                <a:close/>
                <a:moveTo>
                  <a:pt x="9091245" y="3223935"/>
                </a:moveTo>
                <a:lnTo>
                  <a:pt x="8945624" y="3162714"/>
                </a:lnTo>
                <a:lnTo>
                  <a:pt x="6693367" y="8519929"/>
                </a:lnTo>
                <a:lnTo>
                  <a:pt x="371353" y="5862055"/>
                </a:lnTo>
                <a:lnTo>
                  <a:pt x="2835853" y="0"/>
                </a:lnTo>
                <a:lnTo>
                  <a:pt x="9091245" y="0"/>
                </a:lnTo>
                <a:close/>
                <a:moveTo>
                  <a:pt x="9091245" y="8708548"/>
                </a:moveTo>
                <a:lnTo>
                  <a:pt x="8250742" y="8708548"/>
                </a:lnTo>
                <a:lnTo>
                  <a:pt x="9091245" y="670933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F235BA-4C79-0FF5-F7B4-33C4A869D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" b="224"/>
          <a:stretch/>
        </p:blipFill>
        <p:spPr>
          <a:xfrm>
            <a:off x="7381754" y="438490"/>
            <a:ext cx="4137510" cy="5663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esthetic Boho Blob Shape and Outline Flower 11382403 PNG">
            <a:extLst>
              <a:ext uri="{FF2B5EF4-FFF2-40B4-BE49-F238E27FC236}">
                <a16:creationId xmlns:a16="http://schemas.microsoft.com/office/drawing/2014/main" id="{8976DF00-A9C5-A414-4CAE-A78159D66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4645">
            <a:off x="-1895138" y="5213242"/>
            <a:ext cx="5002003" cy="5006713"/>
          </a:xfrm>
          <a:custGeom>
            <a:avLst/>
            <a:gdLst>
              <a:gd name="connsiteX0" fmla="*/ 2574000 w 5795607"/>
              <a:gd name="connsiteY0" fmla="*/ 5795607 h 5795607"/>
              <a:gd name="connsiteX1" fmla="*/ 5795607 w 5795607"/>
              <a:gd name="connsiteY1" fmla="*/ 5007637 h 5795607"/>
              <a:gd name="connsiteX2" fmla="*/ 5795607 w 5795607"/>
              <a:gd name="connsiteY2" fmla="*/ 5795607 h 5795607"/>
              <a:gd name="connsiteX3" fmla="*/ 0 w 5795607"/>
              <a:gd name="connsiteY3" fmla="*/ 4070025 h 5795607"/>
              <a:gd name="connsiteX4" fmla="*/ 422058 w 5795607"/>
              <a:gd name="connsiteY4" fmla="*/ 5795607 h 5795607"/>
              <a:gd name="connsiteX5" fmla="*/ 0 w 5795607"/>
              <a:gd name="connsiteY5" fmla="*/ 5795607 h 5795607"/>
              <a:gd name="connsiteX6" fmla="*/ 1476375 w 5795607"/>
              <a:gd name="connsiteY6" fmla="*/ 0 h 5795607"/>
              <a:gd name="connsiteX7" fmla="*/ 5795607 w 5795607"/>
              <a:gd name="connsiteY7" fmla="*/ 0 h 5795607"/>
              <a:gd name="connsiteX8" fmla="*/ 5795607 w 5795607"/>
              <a:gd name="connsiteY8" fmla="*/ 1212303 h 5795607"/>
              <a:gd name="connsiteX9" fmla="*/ 0 w 5795607"/>
              <a:gd name="connsiteY9" fmla="*/ 2629845 h 5795607"/>
              <a:gd name="connsiteX10" fmla="*/ 1999961 w 5795607"/>
              <a:gd name="connsiteY10" fmla="*/ 2140676 h 579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95607" h="5795607">
                <a:moveTo>
                  <a:pt x="2574000" y="5795607"/>
                </a:moveTo>
                <a:lnTo>
                  <a:pt x="5795607" y="5007637"/>
                </a:lnTo>
                <a:lnTo>
                  <a:pt x="5795607" y="5795607"/>
                </a:lnTo>
                <a:close/>
                <a:moveTo>
                  <a:pt x="0" y="4070025"/>
                </a:moveTo>
                <a:lnTo>
                  <a:pt x="422058" y="5795607"/>
                </a:lnTo>
                <a:lnTo>
                  <a:pt x="0" y="5795607"/>
                </a:lnTo>
                <a:close/>
                <a:moveTo>
                  <a:pt x="1476375" y="0"/>
                </a:moveTo>
                <a:lnTo>
                  <a:pt x="5795607" y="0"/>
                </a:lnTo>
                <a:lnTo>
                  <a:pt x="5795607" y="1212303"/>
                </a:lnTo>
                <a:lnTo>
                  <a:pt x="0" y="2629845"/>
                </a:lnTo>
                <a:lnTo>
                  <a:pt x="1999961" y="214067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30622B-96D6-8DF0-893D-58B8606DE0B0}"/>
              </a:ext>
            </a:extLst>
          </p:cNvPr>
          <p:cNvSpPr txBox="1"/>
          <p:nvPr/>
        </p:nvSpPr>
        <p:spPr>
          <a:xfrm>
            <a:off x="97769" y="0"/>
            <a:ext cx="57357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REQUEST TO BEGIN OR CHANGE SATURDAY MEAL SERVICE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F8D3EF-72D3-C44C-8DE6-4AC563029C1B}"/>
              </a:ext>
            </a:extLst>
          </p:cNvPr>
          <p:cNvSpPr txBox="1"/>
          <p:nvPr/>
        </p:nvSpPr>
        <p:spPr>
          <a:xfrm>
            <a:off x="136597" y="2167281"/>
            <a:ext cx="58966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Saturday Program Staff must inform the Food Service Manager (FSM) of any new Saturday Program beginning on campus 4-6 weeks before the program start date: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99D3DA-7CD4-E46A-BB90-1E011B2A8899}"/>
              </a:ext>
            </a:extLst>
          </p:cNvPr>
          <p:cNvSpPr/>
          <p:nvPr/>
        </p:nvSpPr>
        <p:spPr>
          <a:xfrm>
            <a:off x="1422351" y="3379803"/>
            <a:ext cx="4673649" cy="25750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274320" algn="l" defTabSz="4572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342900" marR="0" lvl="0" indent="-274320" algn="l" defTabSz="4572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Once completed by the program administrator, form must be signed by the</a:t>
            </a:r>
            <a:r>
              <a:rPr lang="en-US" sz="1900" dirty="0">
                <a:latin typeface="Century Gothic" panose="020B0502020202020204" pitchFamily="34" charset="0"/>
              </a:rPr>
              <a:t> FSM and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Area Food Services Supervisor (AFSS) for approval.</a:t>
            </a:r>
            <a:endParaRPr lang="en-US" sz="1900" dirty="0">
              <a:latin typeface="Century Gothic" panose="020B0502020202020204" pitchFamily="34" charset="0"/>
            </a:endParaRPr>
          </a:p>
          <a:p>
            <a:pPr marL="342900" indent="-274320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342900" marR="0" lvl="0" indent="-274320" algn="l" defTabSz="457200" rtl="0" eaLnBrk="1" fontAlgn="auto" latinLnBrk="0" hangingPunct="1">
              <a:spcBef>
                <a:spcPts val="60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19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6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>
            <a:extLst>
              <a:ext uri="{FF2B5EF4-FFF2-40B4-BE49-F238E27FC236}">
                <a16:creationId xmlns:a16="http://schemas.microsoft.com/office/drawing/2014/main" id="{C2EFD94D-D901-718C-A061-D8726D10041E}"/>
              </a:ext>
            </a:extLst>
          </p:cNvPr>
          <p:cNvGrpSpPr/>
          <p:nvPr/>
        </p:nvGrpSpPr>
        <p:grpSpPr>
          <a:xfrm>
            <a:off x="9763806" y="4596685"/>
            <a:ext cx="1568903" cy="1568903"/>
            <a:chOff x="13519377" y="1270642"/>
            <a:chExt cx="1568903" cy="1568903"/>
          </a:xfrm>
        </p:grpSpPr>
        <p:sp>
          <p:nvSpPr>
            <p:cNvPr id="91" name="Flowchart: Connector 90">
              <a:extLst>
                <a:ext uri="{FF2B5EF4-FFF2-40B4-BE49-F238E27FC236}">
                  <a16:creationId xmlns:a16="http://schemas.microsoft.com/office/drawing/2014/main" id="{EFCF8462-E20E-7D04-AABA-3430F9A6AC3C}"/>
                </a:ext>
              </a:extLst>
            </p:cNvPr>
            <p:cNvSpPr/>
            <p:nvPr/>
          </p:nvSpPr>
          <p:spPr>
            <a:xfrm>
              <a:off x="13541829" y="1270642"/>
              <a:ext cx="1524000" cy="1548757"/>
            </a:xfrm>
            <a:prstGeom prst="flowChartConnector">
              <a:avLst/>
            </a:prstGeom>
            <a:solidFill>
              <a:srgbClr val="8000F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60" name="Picture 36" descr="Circle Png - ClipArt Best">
              <a:extLst>
                <a:ext uri="{FF2B5EF4-FFF2-40B4-BE49-F238E27FC236}">
                  <a16:creationId xmlns:a16="http://schemas.microsoft.com/office/drawing/2014/main" id="{7DACF67B-80F4-BFDB-D783-1A8727BE64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19377" y="1270642"/>
              <a:ext cx="1568903" cy="1568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A6EFA6E-5469-9783-73CB-69FCF01E7CE7}"/>
                </a:ext>
              </a:extLst>
            </p:cNvPr>
            <p:cNvSpPr txBox="1"/>
            <p:nvPr/>
          </p:nvSpPr>
          <p:spPr>
            <a:xfrm>
              <a:off x="13590547" y="1731927"/>
              <a:ext cx="14265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Blackadder ITC" panose="04020505051007020D02" pitchFamily="82" charset="0"/>
                </a:rPr>
                <a:t>Queen Bee designs </a:t>
              </a:r>
            </a:p>
          </p:txBody>
        </p:sp>
      </p:grpSp>
      <p:pic>
        <p:nvPicPr>
          <p:cNvPr id="1034" name="Picture 10" descr="Empty room interior design 4319227 Vector Art at Vecteezy">
            <a:extLst>
              <a:ext uri="{FF2B5EF4-FFF2-40B4-BE49-F238E27FC236}">
                <a16:creationId xmlns:a16="http://schemas.microsoft.com/office/drawing/2014/main" id="{16C19FEA-5E28-88B5-9B29-1255AF53F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remium Vector | Cartoon kitchen workspace of a restaurant kitchen">
            <a:extLst>
              <a:ext uri="{FF2B5EF4-FFF2-40B4-BE49-F238E27FC236}">
                <a16:creationId xmlns:a16="http://schemas.microsoft.com/office/drawing/2014/main" id="{31B70012-C1C9-A8AC-159C-A600238B3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23470"/>
          <a:stretch/>
        </p:blipFill>
        <p:spPr bwMode="auto">
          <a:xfrm>
            <a:off x="6391274" y="0"/>
            <a:ext cx="3790951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400E0D56-2F59-F961-9626-4BB99B6A143D}"/>
              </a:ext>
            </a:extLst>
          </p:cNvPr>
          <p:cNvSpPr/>
          <p:nvPr/>
        </p:nvSpPr>
        <p:spPr>
          <a:xfrm>
            <a:off x="6391274" y="2936804"/>
            <a:ext cx="3790951" cy="1473271"/>
          </a:xfrm>
          <a:prstGeom prst="rect">
            <a:avLst/>
          </a:prstGeom>
          <a:solidFill>
            <a:srgbClr val="7E8D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40" name="Picture 16" descr="930+ Restaurant Sink Stock Illustrations, Royalty-Free Vector Graphics &amp; Clip Art - iStock">
            <a:extLst>
              <a:ext uri="{FF2B5EF4-FFF2-40B4-BE49-F238E27FC236}">
                <a16:creationId xmlns:a16="http://schemas.microsoft.com/office/drawing/2014/main" id="{48D5DC3D-0D17-8BD9-0AF2-D07AA57EA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2100" y="1714500"/>
            <a:ext cx="150495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930+ Restaurant Sink Stock Illustrations, Royalty-Free Vector Graphics &amp; Clip Art - iStock">
            <a:extLst>
              <a:ext uri="{FF2B5EF4-FFF2-40B4-BE49-F238E27FC236}">
                <a16:creationId xmlns:a16="http://schemas.microsoft.com/office/drawing/2014/main" id="{53B1CC1B-2F4A-5EA6-37E8-8487ED87D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20719" y="1714499"/>
            <a:ext cx="1600201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Bookshelf Clipart Cartoon Bookshelf Cartoon Transparent Free For - Riset">
            <a:extLst>
              <a:ext uri="{FF2B5EF4-FFF2-40B4-BE49-F238E27FC236}">
                <a16:creationId xmlns:a16="http://schemas.microsoft.com/office/drawing/2014/main" id="{BDCC2DD6-5FDA-B31B-E3C8-269EBEC50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36804"/>
            <a:ext cx="2921000" cy="166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Bookshelf Cartoon Png">
            <a:extLst>
              <a:ext uri="{FF2B5EF4-FFF2-40B4-BE49-F238E27FC236}">
                <a16:creationId xmlns:a16="http://schemas.microsoft.com/office/drawing/2014/main" id="{EAF7DDF0-C33C-067B-672B-468DDE7FE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0959" y="2930866"/>
            <a:ext cx="3217441" cy="166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66C91167-CA0D-6479-C3C6-6BE4B1BD6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580" y="933908"/>
            <a:ext cx="5300241" cy="521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Speech Bubble: Oval 81">
            <a:extLst>
              <a:ext uri="{FF2B5EF4-FFF2-40B4-BE49-F238E27FC236}">
                <a16:creationId xmlns:a16="http://schemas.microsoft.com/office/drawing/2014/main" id="{2D9135F7-1084-2410-AB41-C4DA00747D1E}"/>
              </a:ext>
            </a:extLst>
          </p:cNvPr>
          <p:cNvSpPr/>
          <p:nvPr/>
        </p:nvSpPr>
        <p:spPr>
          <a:xfrm>
            <a:off x="3863161" y="57473"/>
            <a:ext cx="4495219" cy="2201333"/>
          </a:xfrm>
          <a:prstGeom prst="wedgeEllipseCallout">
            <a:avLst>
              <a:gd name="adj1" fmla="val -80568"/>
              <a:gd name="adj2" fmla="val 69808"/>
            </a:avLst>
          </a:prstGeom>
          <a:solidFill>
            <a:srgbClr val="B15E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8FD5D5A-817B-D7A6-5374-B507EF0BE431}"/>
              </a:ext>
            </a:extLst>
          </p:cNvPr>
          <p:cNvSpPr txBox="1"/>
          <p:nvPr/>
        </p:nvSpPr>
        <p:spPr>
          <a:xfrm>
            <a:off x="4163096" y="670478"/>
            <a:ext cx="4029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And don’t forget to leave all paperwork in the bags provided! I’ll be entering all information in CMS the Monday we return.</a:t>
            </a:r>
          </a:p>
        </p:txBody>
      </p:sp>
      <p:pic>
        <p:nvPicPr>
          <p:cNvPr id="1058" name="Picture 34">
            <a:extLst>
              <a:ext uri="{FF2B5EF4-FFF2-40B4-BE49-F238E27FC236}">
                <a16:creationId xmlns:a16="http://schemas.microsoft.com/office/drawing/2014/main" id="{7ACF6AA3-6085-D8E1-91AA-6AFE659C6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893095" y="945604"/>
            <a:ext cx="1130458" cy="20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Empty room interior design 4319227 Vector Art at Vecteezy">
            <a:extLst>
              <a:ext uri="{FF2B5EF4-FFF2-40B4-BE49-F238E27FC236}">
                <a16:creationId xmlns:a16="http://schemas.microsoft.com/office/drawing/2014/main" id="{2812E7B8-6505-1439-FD40-D67448D15B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82224" y="0"/>
            <a:ext cx="2009775" cy="449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5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55 -0.00254 L -1.25E-6 2.01662E-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34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bstract Colorful Blob Shapes Element Design. 14273466 PNG">
            <a:extLst>
              <a:ext uri="{FF2B5EF4-FFF2-40B4-BE49-F238E27FC236}">
                <a16:creationId xmlns:a16="http://schemas.microsoft.com/office/drawing/2014/main" id="{24E5739D-B315-A865-3E22-B5FCEF9F0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831841">
            <a:off x="4312533" y="-1088751"/>
            <a:ext cx="8921666" cy="854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8C9914-1785-F75B-775C-516C3413E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" r="1170" b="7288"/>
          <a:stretch>
            <a:fillRect/>
          </a:stretch>
        </p:blipFill>
        <p:spPr>
          <a:xfrm>
            <a:off x="6924676" y="361530"/>
            <a:ext cx="4377315" cy="5609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2" descr="Boho Blobs PNGs for Free Download">
            <a:extLst>
              <a:ext uri="{FF2B5EF4-FFF2-40B4-BE49-F238E27FC236}">
                <a16:creationId xmlns:a16="http://schemas.microsoft.com/office/drawing/2014/main" id="{7C675B4C-7F27-F368-9039-496DFCE5D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975220" y="4389120"/>
            <a:ext cx="2536177" cy="267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5C95AE-3C6A-D725-CDA6-F95457F9B937}"/>
              </a:ext>
            </a:extLst>
          </p:cNvPr>
          <p:cNvSpPr txBox="1"/>
          <p:nvPr/>
        </p:nvSpPr>
        <p:spPr>
          <a:xfrm>
            <a:off x="233772" y="-65318"/>
            <a:ext cx="52451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Saturday Program Training Verification Forms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69ABD8-1F55-D2C3-71AB-0DB7009BA38F}"/>
              </a:ext>
            </a:extLst>
          </p:cNvPr>
          <p:cNvSpPr txBox="1"/>
          <p:nvPr/>
        </p:nvSpPr>
        <p:spPr>
          <a:xfrm>
            <a:off x="0" y="2443070"/>
            <a:ext cx="605489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200" dirty="0">
                <a:latin typeface="Century Gothic" panose="020B0502020202020204" pitchFamily="34" charset="0"/>
              </a:rPr>
              <a:t>FSD is required to provide annual Saturday Program training to Food Service Managers and Saturday Program  staff before the implementation of a new program.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AC3AA9-A588-A437-8489-AF8F0A53ABB5}"/>
              </a:ext>
            </a:extLst>
          </p:cNvPr>
          <p:cNvSpPr txBox="1"/>
          <p:nvPr/>
        </p:nvSpPr>
        <p:spPr>
          <a:xfrm>
            <a:off x="233772" y="4147298"/>
            <a:ext cx="428614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Program staff will sign the  Saturday Program Training Sign-in sheet located on the Principal Resources page after the completion of this training then return the signed form to the FSM.</a:t>
            </a:r>
          </a:p>
        </p:txBody>
      </p:sp>
    </p:spTree>
    <p:extLst>
      <p:ext uri="{BB962C8B-B14F-4D97-AF65-F5344CB8AC3E}">
        <p14:creationId xmlns:p14="http://schemas.microsoft.com/office/powerpoint/2010/main" val="161661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F06C3-B4D0-0F97-3989-8F449DCAFBF3}"/>
              </a:ext>
            </a:extLst>
          </p:cNvPr>
          <p:cNvSpPr txBox="1">
            <a:spLocks/>
          </p:cNvSpPr>
          <p:nvPr/>
        </p:nvSpPr>
        <p:spPr>
          <a:xfrm>
            <a:off x="3523171" y="-288758"/>
            <a:ext cx="5145657" cy="35585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cap="all" spc="1500"/>
              <a:t>Summary</a:t>
            </a:r>
            <a:endParaRPr lang="en-US" sz="6000" cap="all" spc="15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88D61C-5D81-1146-D906-535446C13C3A}"/>
              </a:ext>
            </a:extLst>
          </p:cNvPr>
          <p:cNvSpPr txBox="1"/>
          <p:nvPr/>
        </p:nvSpPr>
        <p:spPr>
          <a:xfrm>
            <a:off x="2663991" y="2333625"/>
            <a:ext cx="7120690" cy="5233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sz="2400">
                <a:latin typeface="Century Gothic" panose="020B0502020202020204" pitchFamily="34" charset="0"/>
              </a:rPr>
              <a:t>	To recap this training has covered:</a:t>
            </a:r>
          </a:p>
          <a:p>
            <a:pPr marL="171450" indent="-2286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>
              <a:latin typeface="Century Gothic" panose="020B0502020202020204" pitchFamily="34" charset="0"/>
            </a:endParaRPr>
          </a:p>
          <a:p>
            <a:pPr marL="1200150" lvl="1" indent="-2286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>
                <a:latin typeface="Century Gothic" panose="020B0502020202020204" pitchFamily="34" charset="0"/>
              </a:rPr>
              <a:t>Program Rules.</a:t>
            </a:r>
          </a:p>
          <a:p>
            <a:pPr marL="1200150" lvl="1" indent="-2286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>
                <a:latin typeface="Century Gothic" panose="020B0502020202020204" pitchFamily="34" charset="0"/>
              </a:rPr>
              <a:t>Saturday Productions </a:t>
            </a:r>
          </a:p>
          <a:p>
            <a:pPr marL="1200150" lvl="1" indent="-2286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>
                <a:latin typeface="Century Gothic" panose="020B0502020202020204" pitchFamily="34" charset="0"/>
              </a:rPr>
              <a:t>Saturday Grid Sheets. </a:t>
            </a:r>
          </a:p>
          <a:p>
            <a:pPr marL="1200150" lvl="1" indent="-2286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>
                <a:latin typeface="Century Gothic" panose="020B0502020202020204" pitchFamily="34" charset="0"/>
              </a:rPr>
              <a:t>Identifying Reimbursable Meals.</a:t>
            </a:r>
          </a:p>
          <a:p>
            <a:pPr marL="1200150" lvl="1" indent="-2286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>
                <a:latin typeface="Century Gothic" panose="020B0502020202020204" pitchFamily="34" charset="0"/>
              </a:rPr>
              <a:t>Saturday Meal Service Compliant Checklist</a:t>
            </a:r>
          </a:p>
          <a:p>
            <a:pPr marL="1200150" lvl="1" indent="-2286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>
                <a:latin typeface="Century Gothic" panose="020B0502020202020204" pitchFamily="34" charset="0"/>
              </a:rPr>
              <a:t>CMS accountability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Programs | Eidos Global">
            <a:extLst>
              <a:ext uri="{FF2B5EF4-FFF2-40B4-BE49-F238E27FC236}">
                <a16:creationId xmlns:a16="http://schemas.microsoft.com/office/drawing/2014/main" id="{24D3858F-70EC-4CD9-E95F-6DF77B673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8901" y="0"/>
            <a:ext cx="57531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Aesthetic Boho Blob Shape and Outline Flower 11382403 PNG">
            <a:extLst>
              <a:ext uri="{FF2B5EF4-FFF2-40B4-BE49-F238E27FC236}">
                <a16:creationId xmlns:a16="http://schemas.microsoft.com/office/drawing/2014/main" id="{40745956-85C6-3A26-1369-F2E3E258D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19787">
            <a:off x="-3039476" y="175755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51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E36EFD1-067B-7F13-75CC-03814BD6E06C}"/>
              </a:ext>
            </a:extLst>
          </p:cNvPr>
          <p:cNvGrpSpPr/>
          <p:nvPr/>
        </p:nvGrpSpPr>
        <p:grpSpPr>
          <a:xfrm>
            <a:off x="4596870" y="61417"/>
            <a:ext cx="3443039" cy="3461174"/>
            <a:chOff x="8269594" y="304349"/>
            <a:chExt cx="3443039" cy="346117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28DFEFB-7F49-37E9-8C87-45DA1BF38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" r="135"/>
            <a:stretch/>
          </p:blipFill>
          <p:spPr>
            <a:xfrm>
              <a:off x="8429326" y="536826"/>
              <a:ext cx="3251167" cy="251071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E9A582"/>
              </a:solidFill>
            </a:ln>
            <a:effectLst/>
          </p:spPr>
        </p:pic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0ECD3010-317C-6DA2-358F-2437222770EF}"/>
                </a:ext>
              </a:extLst>
            </p:cNvPr>
            <p:cNvSpPr/>
            <p:nvPr/>
          </p:nvSpPr>
          <p:spPr>
            <a:xfrm>
              <a:off x="8269594" y="304349"/>
              <a:ext cx="483356" cy="477267"/>
            </a:xfrm>
            <a:prstGeom prst="flowChartConnector">
              <a:avLst/>
            </a:prstGeom>
            <a:solidFill>
              <a:srgbClr val="FFE6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FBC25E1-1BB8-210F-0113-53A11F3FAC95}"/>
                </a:ext>
              </a:extLst>
            </p:cNvPr>
            <p:cNvSpPr txBox="1"/>
            <p:nvPr/>
          </p:nvSpPr>
          <p:spPr>
            <a:xfrm>
              <a:off x="8397185" y="3026859"/>
              <a:ext cx="331544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entury Gothic" panose="020B0502020202020204" pitchFamily="34" charset="0"/>
                </a:rPr>
                <a:t>Weekend Meal Service Daily Transport Record</a:t>
              </a:r>
            </a:p>
            <a:p>
              <a:pPr algn="ctr"/>
              <a:r>
                <a:rPr lang="en-US" sz="1400" dirty="0">
                  <a:latin typeface="Century Gothic" panose="020B0502020202020204" pitchFamily="34" charset="0"/>
                </a:rPr>
                <a:t>Completed Daily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9C8BFD-6A7F-CF49-6DDA-3028DECC96CA}"/>
              </a:ext>
            </a:extLst>
          </p:cNvPr>
          <p:cNvGrpSpPr/>
          <p:nvPr/>
        </p:nvGrpSpPr>
        <p:grpSpPr>
          <a:xfrm>
            <a:off x="8340223" y="150455"/>
            <a:ext cx="3477963" cy="3199871"/>
            <a:chOff x="4731405" y="3345733"/>
            <a:chExt cx="3477963" cy="31998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2FCB1CE-2C12-E7D0-7AB6-E5BF9848A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73" t="-56" r="973" b="40613"/>
            <a:stretch>
              <a:fillRect/>
            </a:stretch>
          </p:blipFill>
          <p:spPr>
            <a:xfrm>
              <a:off x="4941284" y="3524093"/>
              <a:ext cx="3268084" cy="247579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E9A582"/>
              </a:solidFill>
            </a:ln>
            <a:effectLst/>
          </p:spPr>
        </p:pic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692958B7-3013-FBDD-0C52-E32342740408}"/>
                </a:ext>
              </a:extLst>
            </p:cNvPr>
            <p:cNvSpPr/>
            <p:nvPr/>
          </p:nvSpPr>
          <p:spPr>
            <a:xfrm>
              <a:off x="4731405" y="3345733"/>
              <a:ext cx="483356" cy="477267"/>
            </a:xfrm>
            <a:prstGeom prst="flowChartConnector">
              <a:avLst/>
            </a:prstGeom>
            <a:solidFill>
              <a:srgbClr val="FFE6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9CD064-ECED-D3E8-996A-89F29FDF0A00}"/>
                </a:ext>
              </a:extLst>
            </p:cNvPr>
            <p:cNvSpPr txBox="1"/>
            <p:nvPr/>
          </p:nvSpPr>
          <p:spPr>
            <a:xfrm>
              <a:off x="5019072" y="5960829"/>
              <a:ext cx="3190296" cy="58477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dirty="0">
                  <a:latin typeface="Century Gothic"/>
                </a:rPr>
                <a:t>Saturday Meal Count Form</a:t>
              </a:r>
            </a:p>
            <a:p>
              <a:pPr algn="ctr"/>
              <a:r>
                <a:rPr lang="en-US" sz="1400" dirty="0">
                  <a:latin typeface="Century Gothic" panose="020B0502020202020204" pitchFamily="34" charset="0"/>
                </a:rPr>
                <a:t>Completed Daily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CF8795F-2101-CA98-AFD9-858BC3156E06}"/>
              </a:ext>
            </a:extLst>
          </p:cNvPr>
          <p:cNvGrpSpPr/>
          <p:nvPr/>
        </p:nvGrpSpPr>
        <p:grpSpPr>
          <a:xfrm>
            <a:off x="6647112" y="3522591"/>
            <a:ext cx="3757760" cy="3347898"/>
            <a:chOff x="8464602" y="1906381"/>
            <a:chExt cx="3757760" cy="334789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FB32434-57DB-131E-B033-38F99D620D46}"/>
                </a:ext>
              </a:extLst>
            </p:cNvPr>
            <p:cNvSpPr txBox="1"/>
            <p:nvPr/>
          </p:nvSpPr>
          <p:spPr>
            <a:xfrm>
              <a:off x="8464602" y="4454060"/>
              <a:ext cx="375776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entury Gothic" panose="020B0502020202020204" pitchFamily="34" charset="0"/>
                </a:rPr>
                <a:t>Saturday Meal Service Checklist</a:t>
              </a:r>
            </a:p>
            <a:p>
              <a:pPr algn="ctr"/>
              <a:r>
                <a:rPr lang="en-US" sz="1400" dirty="0">
                  <a:latin typeface="Century Gothic" panose="020B0502020202020204" pitchFamily="34" charset="0"/>
                </a:rPr>
                <a:t>Completed within </a:t>
              </a:r>
            </a:p>
            <a:p>
              <a:pPr algn="ctr"/>
              <a:r>
                <a:rPr lang="en-US" sz="1400" dirty="0">
                  <a:latin typeface="Century Gothic" panose="020B0502020202020204" pitchFamily="34" charset="0"/>
                </a:rPr>
                <a:t>first 4 months of program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AE8C762-3CCA-2150-886C-D24DA4750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11" t="-158"/>
            <a:stretch/>
          </p:blipFill>
          <p:spPr>
            <a:xfrm>
              <a:off x="8705781" y="2060039"/>
              <a:ext cx="3251167" cy="239402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E9A582"/>
              </a:solidFill>
            </a:ln>
            <a:effectLst/>
          </p:spPr>
        </p:pic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98F3E293-DFDD-2F8D-9AA8-454E724D3394}"/>
                </a:ext>
              </a:extLst>
            </p:cNvPr>
            <p:cNvSpPr/>
            <p:nvPr/>
          </p:nvSpPr>
          <p:spPr>
            <a:xfrm>
              <a:off x="8556129" y="1906381"/>
              <a:ext cx="483356" cy="477267"/>
            </a:xfrm>
            <a:prstGeom prst="flowChartConnector">
              <a:avLst/>
            </a:prstGeom>
            <a:solidFill>
              <a:srgbClr val="FFE6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3</a:t>
              </a:r>
            </a:p>
          </p:txBody>
        </p:sp>
      </p:grpSp>
      <p:pic>
        <p:nvPicPr>
          <p:cNvPr id="4102" name="Picture 6" descr="Aesthetic Boho Blob Shape and Outline Flower 11382403 PNG">
            <a:extLst>
              <a:ext uri="{FF2B5EF4-FFF2-40B4-BE49-F238E27FC236}">
                <a16:creationId xmlns:a16="http://schemas.microsoft.com/office/drawing/2014/main" id="{FEE22F78-C2C5-90FD-BF98-B9D6A86E4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48258" y="4137276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6F62EEB6-3A07-D5FF-A8F6-6C381E704887}"/>
              </a:ext>
            </a:extLst>
          </p:cNvPr>
          <p:cNvSpPr txBox="1">
            <a:spLocks/>
          </p:cNvSpPr>
          <p:nvPr/>
        </p:nvSpPr>
        <p:spPr>
          <a:xfrm>
            <a:off x="-304970" y="28547"/>
            <a:ext cx="5322603" cy="4147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cap="all" spc="1500" dirty="0">
                <a:ea typeface="Source Sans Pro SemiBold" panose="020B0603030403020204" pitchFamily="34" charset="0"/>
              </a:rPr>
              <a:t>Saturday</a:t>
            </a:r>
          </a:p>
          <a:p>
            <a:pPr algn="ctr"/>
            <a:r>
              <a:rPr lang="en-US" sz="3600" cap="all" spc="1500" dirty="0">
                <a:ea typeface="Source Sans Pro SemiBold" panose="020B0603030403020204" pitchFamily="34" charset="0"/>
              </a:rPr>
              <a:t>Breakfast</a:t>
            </a:r>
          </a:p>
          <a:p>
            <a:pPr algn="ctr"/>
            <a:r>
              <a:rPr lang="en-US" sz="3600" cap="all" spc="1500" dirty="0">
                <a:ea typeface="Source Sans Pro SemiBold" panose="020B0603030403020204" pitchFamily="34" charset="0"/>
              </a:rPr>
              <a:t>&amp;</a:t>
            </a:r>
          </a:p>
          <a:p>
            <a:pPr algn="ctr"/>
            <a:r>
              <a:rPr lang="en-US" sz="3600" cap="all" spc="1500" dirty="0">
                <a:ea typeface="Source Sans Pro SemiBold" panose="020B0603030403020204" pitchFamily="34" charset="0"/>
              </a:rPr>
              <a:t>Lunch Required Forms</a:t>
            </a:r>
          </a:p>
        </p:txBody>
      </p:sp>
    </p:spTree>
    <p:extLst>
      <p:ext uri="{BB962C8B-B14F-4D97-AF65-F5344CB8AC3E}">
        <p14:creationId xmlns:p14="http://schemas.microsoft.com/office/powerpoint/2010/main" val="149377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bstract Colorful Blob Shapes Element Design. 14273466 PNG">
            <a:extLst>
              <a:ext uri="{FF2B5EF4-FFF2-40B4-BE49-F238E27FC236}">
                <a16:creationId xmlns:a16="http://schemas.microsoft.com/office/drawing/2014/main" id="{C3BF3A50-5DFB-A777-5483-BD4DF56C3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831841">
            <a:off x="4312533" y="-1088751"/>
            <a:ext cx="8921666" cy="854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927BF6D5-7C1C-B50C-2232-02A53624F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" b="196"/>
          <a:stretch/>
        </p:blipFill>
        <p:spPr>
          <a:xfrm>
            <a:off x="6823413" y="315363"/>
            <a:ext cx="4173123" cy="5660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3B9A281-989B-FEDA-2625-243588CA2CDB}"/>
              </a:ext>
            </a:extLst>
          </p:cNvPr>
          <p:cNvSpPr txBox="1">
            <a:spLocks/>
          </p:cNvSpPr>
          <p:nvPr/>
        </p:nvSpPr>
        <p:spPr>
          <a:xfrm>
            <a:off x="-169641" y="-822436"/>
            <a:ext cx="5804536" cy="3570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700" cap="all" spc="1500" dirty="0">
                <a:ea typeface="Source Sans Pro SemiBold" panose="020B0603030403020204" pitchFamily="34" charset="0"/>
              </a:rPr>
              <a:t>Saturday Meal Service Checklist</a:t>
            </a:r>
          </a:p>
        </p:txBody>
      </p:sp>
      <p:pic>
        <p:nvPicPr>
          <p:cNvPr id="6" name="Picture 2" descr="Boho Blobs PNGs for Free Download">
            <a:extLst>
              <a:ext uri="{FF2B5EF4-FFF2-40B4-BE49-F238E27FC236}">
                <a16:creationId xmlns:a16="http://schemas.microsoft.com/office/drawing/2014/main" id="{13D38707-9DA3-DD43-F682-3CC6F379A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913017" y="5255942"/>
            <a:ext cx="1580939" cy="166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C0A60A-FBC1-7549-5248-03074D0DFA38}"/>
              </a:ext>
            </a:extLst>
          </p:cNvPr>
          <p:cNvSpPr txBox="1"/>
          <p:nvPr/>
        </p:nvSpPr>
        <p:spPr>
          <a:xfrm>
            <a:off x="115307" y="2747726"/>
            <a:ext cx="55881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The </a:t>
            </a:r>
            <a:r>
              <a:rPr lang="en-US" sz="2000" i="1" dirty="0">
                <a:latin typeface="Century Gothic" panose="020B0502020202020204" pitchFamily="34" charset="0"/>
              </a:rPr>
              <a:t>Saturday Meal Service Checklist </a:t>
            </a:r>
            <a:r>
              <a:rPr lang="en-US" sz="2000" dirty="0">
                <a:latin typeface="Century Gothic" panose="020B0502020202020204" pitchFamily="34" charset="0"/>
              </a:rPr>
              <a:t>is for all Saturday School programs.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marL="800100" lvl="1" indent="-27432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Check list must be completed within the first 4 weeks of the Saturday program by the Saturday program administration</a:t>
            </a:r>
          </a:p>
          <a:p>
            <a:pPr marL="800100" lvl="1" indent="-27432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This ensures all Saturday programs are in CDE compliance</a:t>
            </a:r>
          </a:p>
        </p:txBody>
      </p:sp>
    </p:spTree>
    <p:extLst>
      <p:ext uri="{BB962C8B-B14F-4D97-AF65-F5344CB8AC3E}">
        <p14:creationId xmlns:p14="http://schemas.microsoft.com/office/powerpoint/2010/main" val="271516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AFE19-9E48-A509-D75D-C1D107589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AA119EF4-2F79-90AD-BB18-30A7E5F54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" b="2700"/>
          <a:stretch/>
        </p:blipFill>
        <p:spPr>
          <a:xfrm>
            <a:off x="5234834" y="1731814"/>
            <a:ext cx="5758269" cy="4195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C9EB397-1104-28CE-2FC1-E838B98D70CD}"/>
              </a:ext>
            </a:extLst>
          </p:cNvPr>
          <p:cNvSpPr/>
          <p:nvPr/>
        </p:nvSpPr>
        <p:spPr>
          <a:xfrm>
            <a:off x="628932" y="902170"/>
            <a:ext cx="1143637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2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Daily transport records are used whenever</a:t>
            </a:r>
            <a:r>
              <a:rPr lang="en-US" sz="2000" dirty="0">
                <a:latin typeface="Century Gothic" panose="020B0502020202020204" pitchFamily="34" charset="0"/>
              </a:rPr>
              <a:t> food is being served outside of FSD hands. </a:t>
            </a:r>
          </a:p>
          <a:p>
            <a:pPr marL="0" marR="0" lvl="2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342900" marR="0" lvl="2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735E25-54F5-F463-4D3A-8D3DE3A48515}"/>
              </a:ext>
            </a:extLst>
          </p:cNvPr>
          <p:cNvGrpSpPr/>
          <p:nvPr/>
        </p:nvGrpSpPr>
        <p:grpSpPr>
          <a:xfrm>
            <a:off x="1323770" y="1995457"/>
            <a:ext cx="9544460" cy="2419124"/>
            <a:chOff x="868529" y="2515850"/>
            <a:chExt cx="9544460" cy="241912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A11A571-FED1-2EEC-45E3-728C4A856FCB}"/>
                </a:ext>
              </a:extLst>
            </p:cNvPr>
            <p:cNvSpPr/>
            <p:nvPr/>
          </p:nvSpPr>
          <p:spPr>
            <a:xfrm>
              <a:off x="868529" y="2515850"/>
              <a:ext cx="2814279" cy="2419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2" algn="l" defTabSz="4572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tx1"/>
                </a:buClr>
                <a:buSzTx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</a:rPr>
                <a:t>FSM will pre-fill the header with school name, location code, date,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</a:rPr>
                <a:t>ect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</a:rPr>
                <a:t>.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214562F-4F83-812E-5864-57E43C61B243}"/>
                </a:ext>
              </a:extLst>
            </p:cNvPr>
            <p:cNvGrpSpPr/>
            <p:nvPr/>
          </p:nvGrpSpPr>
          <p:grpSpPr>
            <a:xfrm>
              <a:off x="3557135" y="2836791"/>
              <a:ext cx="6855854" cy="457910"/>
              <a:chOff x="3557135" y="2836791"/>
              <a:chExt cx="6855854" cy="45791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54231DE3-62FE-F9A2-68B3-A3A811FC985D}"/>
                  </a:ext>
                </a:extLst>
              </p:cNvPr>
              <p:cNvSpPr/>
              <p:nvPr/>
            </p:nvSpPr>
            <p:spPr>
              <a:xfrm>
                <a:off x="5014460" y="2836791"/>
                <a:ext cx="5398529" cy="457910"/>
              </a:xfrm>
              <a:prstGeom prst="roundRect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154617B2-1A68-DF08-9644-04768803B8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57135" y="3019318"/>
                <a:ext cx="1542813" cy="0"/>
              </a:xfrm>
              <a:prstGeom prst="straightConnector1">
                <a:avLst/>
              </a:prstGeom>
              <a:ln w="5715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Title 3">
            <a:extLst>
              <a:ext uri="{FF2B5EF4-FFF2-40B4-BE49-F238E27FC236}">
                <a16:creationId xmlns:a16="http://schemas.microsoft.com/office/drawing/2014/main" id="{357A60C2-081C-151A-4500-7266B14B4B8D}"/>
              </a:ext>
            </a:extLst>
          </p:cNvPr>
          <p:cNvSpPr txBox="1">
            <a:spLocks/>
          </p:cNvSpPr>
          <p:nvPr/>
        </p:nvSpPr>
        <p:spPr>
          <a:xfrm>
            <a:off x="979445" y="30909"/>
            <a:ext cx="115345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WEEKEND DAILY TRANSPORT RECORD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47ED2BA-A3E5-4A4F-B99A-63BFC697B09E}"/>
              </a:ext>
            </a:extLst>
          </p:cNvPr>
          <p:cNvGrpSpPr/>
          <p:nvPr/>
        </p:nvGrpSpPr>
        <p:grpSpPr>
          <a:xfrm>
            <a:off x="-347891" y="4297394"/>
            <a:ext cx="16280778" cy="6406444"/>
            <a:chOff x="-347891" y="4297394"/>
            <a:chExt cx="16280778" cy="6406444"/>
          </a:xfrm>
        </p:grpSpPr>
        <p:pic>
          <p:nvPicPr>
            <p:cNvPr id="40" name="Picture 39" descr="Abstract Colorful Blob Shapes Element Design. 14273466 PNG">
              <a:extLst>
                <a:ext uri="{FF2B5EF4-FFF2-40B4-BE49-F238E27FC236}">
                  <a16:creationId xmlns:a16="http://schemas.microsoft.com/office/drawing/2014/main" id="{12156683-1D16-C145-D9CA-CD4BD3B0A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358815">
              <a:off x="9422662" y="4193613"/>
              <a:ext cx="6406444" cy="6614006"/>
            </a:xfrm>
            <a:custGeom>
              <a:avLst/>
              <a:gdLst>
                <a:gd name="connsiteX0" fmla="*/ 0 w 6406444"/>
                <a:gd name="connsiteY0" fmla="*/ 5907441 h 6614006"/>
                <a:gd name="connsiteX1" fmla="*/ 512977 w 6406444"/>
                <a:gd name="connsiteY1" fmla="*/ 6614006 h 6614006"/>
                <a:gd name="connsiteX2" fmla="*/ 0 w 6406444"/>
                <a:gd name="connsiteY2" fmla="*/ 6614006 h 6614006"/>
                <a:gd name="connsiteX3" fmla="*/ 46023 w 6406444"/>
                <a:gd name="connsiteY3" fmla="*/ 0 h 6614006"/>
                <a:gd name="connsiteX4" fmla="*/ 0 w 6406444"/>
                <a:gd name="connsiteY4" fmla="*/ 33414 h 6614006"/>
                <a:gd name="connsiteX5" fmla="*/ 0 w 6406444"/>
                <a:gd name="connsiteY5" fmla="*/ 0 h 6614006"/>
                <a:gd name="connsiteX6" fmla="*/ 6406443 w 6406444"/>
                <a:gd name="connsiteY6" fmla="*/ 6254340 h 6614006"/>
                <a:gd name="connsiteX7" fmla="*/ 6406443 w 6406444"/>
                <a:gd name="connsiteY7" fmla="*/ 6614005 h 6614006"/>
                <a:gd name="connsiteX8" fmla="*/ 6398277 w 6406444"/>
                <a:gd name="connsiteY8" fmla="*/ 6614005 h 6614006"/>
                <a:gd name="connsiteX9" fmla="*/ 6230104 w 6406444"/>
                <a:gd name="connsiteY9" fmla="*/ 6382366 h 6614006"/>
                <a:gd name="connsiteX10" fmla="*/ 6406444 w 6406444"/>
                <a:gd name="connsiteY10" fmla="*/ 0 h 6614006"/>
                <a:gd name="connsiteX11" fmla="*/ 6406444 w 6406444"/>
                <a:gd name="connsiteY11" fmla="*/ 369039 h 6614006"/>
                <a:gd name="connsiteX12" fmla="*/ 3432104 w 6406444"/>
                <a:gd name="connsiteY12" fmla="*/ 2528457 h 6614006"/>
                <a:gd name="connsiteX13" fmla="*/ 1596403 w 6406444"/>
                <a:gd name="connsiteY13" fmla="*/ 0 h 66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06444" h="6614006">
                  <a:moveTo>
                    <a:pt x="0" y="5907441"/>
                  </a:moveTo>
                  <a:lnTo>
                    <a:pt x="512977" y="6614006"/>
                  </a:lnTo>
                  <a:lnTo>
                    <a:pt x="0" y="6614006"/>
                  </a:lnTo>
                  <a:close/>
                  <a:moveTo>
                    <a:pt x="46023" y="0"/>
                  </a:moveTo>
                  <a:lnTo>
                    <a:pt x="0" y="33414"/>
                  </a:lnTo>
                  <a:lnTo>
                    <a:pt x="0" y="0"/>
                  </a:lnTo>
                  <a:close/>
                  <a:moveTo>
                    <a:pt x="6406443" y="6254340"/>
                  </a:moveTo>
                  <a:lnTo>
                    <a:pt x="6406443" y="6614005"/>
                  </a:lnTo>
                  <a:lnTo>
                    <a:pt x="6398277" y="6614005"/>
                  </a:lnTo>
                  <a:lnTo>
                    <a:pt x="6230104" y="6382366"/>
                  </a:lnTo>
                  <a:close/>
                  <a:moveTo>
                    <a:pt x="6406444" y="0"/>
                  </a:moveTo>
                  <a:lnTo>
                    <a:pt x="6406444" y="369039"/>
                  </a:lnTo>
                  <a:lnTo>
                    <a:pt x="3432104" y="2528457"/>
                  </a:lnTo>
                  <a:lnTo>
                    <a:pt x="1596403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 descr="Aesthetic Boho Blob Shape and Outline Flower 11382403 PNG">
              <a:extLst>
                <a:ext uri="{FF2B5EF4-FFF2-40B4-BE49-F238E27FC236}">
                  <a16:creationId xmlns:a16="http://schemas.microsoft.com/office/drawing/2014/main" id="{7AFA2DA2-EA73-9D30-4F97-3862CA9032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12" b="59832"/>
            <a:stretch>
              <a:fillRect/>
            </a:stretch>
          </p:blipFill>
          <p:spPr bwMode="auto">
            <a:xfrm rot="824645">
              <a:off x="-347891" y="5020106"/>
              <a:ext cx="4983517" cy="2327951"/>
            </a:xfrm>
            <a:custGeom>
              <a:avLst/>
              <a:gdLst>
                <a:gd name="connsiteX0" fmla="*/ 0 w 4983517"/>
                <a:gd name="connsiteY0" fmla="*/ 0 h 2327951"/>
                <a:gd name="connsiteX1" fmla="*/ 4983517 w 4983517"/>
                <a:gd name="connsiteY1" fmla="*/ 0 h 2327951"/>
                <a:gd name="connsiteX2" fmla="*/ 4983517 w 4983517"/>
                <a:gd name="connsiteY2" fmla="*/ 1248304 h 2327951"/>
                <a:gd name="connsiteX3" fmla="*/ 569391 w 4983517"/>
                <a:gd name="connsiteY3" fmla="*/ 2327951 h 2327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83517" h="2327951">
                  <a:moveTo>
                    <a:pt x="0" y="0"/>
                  </a:moveTo>
                  <a:lnTo>
                    <a:pt x="4983517" y="0"/>
                  </a:lnTo>
                  <a:lnTo>
                    <a:pt x="4983517" y="1248304"/>
                  </a:lnTo>
                  <a:lnTo>
                    <a:pt x="569391" y="232795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456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509AB-8495-856A-5EBE-44D810ABB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A8E4155-D3FB-D4D2-7416-2334C1159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" b="2700"/>
          <a:stretch/>
        </p:blipFill>
        <p:spPr>
          <a:xfrm>
            <a:off x="5234834" y="1731814"/>
            <a:ext cx="5758269" cy="4195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3DFA09E-82D5-A237-3EDD-917BFF05B466}"/>
              </a:ext>
            </a:extLst>
          </p:cNvPr>
          <p:cNvSpPr/>
          <p:nvPr/>
        </p:nvSpPr>
        <p:spPr>
          <a:xfrm>
            <a:off x="628932" y="902170"/>
            <a:ext cx="1143637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2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Daily transport records are used whenever</a:t>
            </a:r>
            <a:r>
              <a:rPr lang="en-US" sz="2000" dirty="0">
                <a:latin typeface="Century Gothic" panose="020B0502020202020204" pitchFamily="34" charset="0"/>
              </a:rPr>
              <a:t> food is being served outside of FSD hands. </a:t>
            </a:r>
          </a:p>
          <a:p>
            <a:pPr marL="0" marR="0" lvl="2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342900" marR="0" lvl="2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E76461D-20FE-55A0-86A0-931EB9C38C6F}"/>
              </a:ext>
            </a:extLst>
          </p:cNvPr>
          <p:cNvGrpSpPr/>
          <p:nvPr/>
        </p:nvGrpSpPr>
        <p:grpSpPr>
          <a:xfrm>
            <a:off x="1088263" y="1945511"/>
            <a:ext cx="6716841" cy="3194721"/>
            <a:chOff x="4164014" y="-3007056"/>
            <a:chExt cx="6716841" cy="319472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5D9884D-BD31-7218-A4FB-C37068FDAEA4}"/>
                </a:ext>
              </a:extLst>
            </p:cNvPr>
            <p:cNvSpPr txBox="1"/>
            <p:nvPr/>
          </p:nvSpPr>
          <p:spPr>
            <a:xfrm>
              <a:off x="4164014" y="-3007056"/>
              <a:ext cx="3365905" cy="319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2" algn="l" defTabSz="4572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tx1"/>
                </a:buClr>
                <a:buSzTx/>
                <a:tabLst/>
                <a:defRPr/>
              </a:pPr>
              <a:r>
                <a:rPr lang="en-US" sz="2800" dirty="0">
                  <a:latin typeface="Century Gothic" panose="020B0502020202020204" pitchFamily="34" charset="0"/>
                </a:rPr>
                <a:t>FSM will then pre-fill all components, portion sizes, the amount prepared and circle the meal service being served 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F7B9182-5616-F81F-4902-52C21EF3A64B}"/>
                </a:ext>
              </a:extLst>
            </p:cNvPr>
            <p:cNvSpPr/>
            <p:nvPr/>
          </p:nvSpPr>
          <p:spPr>
            <a:xfrm>
              <a:off x="8438669" y="-2180675"/>
              <a:ext cx="2442186" cy="15329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DB56EA6-E3D7-500A-E9EC-F73E680AB3C2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 flipV="1">
              <a:off x="7529919" y="-1622690"/>
              <a:ext cx="833992" cy="212995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itle 3">
            <a:extLst>
              <a:ext uri="{FF2B5EF4-FFF2-40B4-BE49-F238E27FC236}">
                <a16:creationId xmlns:a16="http://schemas.microsoft.com/office/drawing/2014/main" id="{80043A45-892B-CAD3-B735-50AEB89EA58F}"/>
              </a:ext>
            </a:extLst>
          </p:cNvPr>
          <p:cNvSpPr txBox="1">
            <a:spLocks/>
          </p:cNvSpPr>
          <p:nvPr/>
        </p:nvSpPr>
        <p:spPr>
          <a:xfrm>
            <a:off x="979445" y="30909"/>
            <a:ext cx="115345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WEEKEND DAILY TRANSPORT RECORD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814898-A713-3ADB-4DD5-45275A2A40DA}"/>
              </a:ext>
            </a:extLst>
          </p:cNvPr>
          <p:cNvGrpSpPr/>
          <p:nvPr/>
        </p:nvGrpSpPr>
        <p:grpSpPr>
          <a:xfrm>
            <a:off x="-347891" y="4297394"/>
            <a:ext cx="16280778" cy="6406444"/>
            <a:chOff x="-347891" y="4297394"/>
            <a:chExt cx="16280778" cy="6406444"/>
          </a:xfrm>
        </p:grpSpPr>
        <p:pic>
          <p:nvPicPr>
            <p:cNvPr id="27" name="Picture 26" descr="Abstract Colorful Blob Shapes Element Design. 14273466 PNG">
              <a:extLst>
                <a:ext uri="{FF2B5EF4-FFF2-40B4-BE49-F238E27FC236}">
                  <a16:creationId xmlns:a16="http://schemas.microsoft.com/office/drawing/2014/main" id="{B0FA2926-5AD8-C516-8CA0-3411EF4807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358815">
              <a:off x="9422662" y="4193613"/>
              <a:ext cx="6406444" cy="6614006"/>
            </a:xfrm>
            <a:custGeom>
              <a:avLst/>
              <a:gdLst>
                <a:gd name="connsiteX0" fmla="*/ 0 w 6406444"/>
                <a:gd name="connsiteY0" fmla="*/ 5907441 h 6614006"/>
                <a:gd name="connsiteX1" fmla="*/ 512977 w 6406444"/>
                <a:gd name="connsiteY1" fmla="*/ 6614006 h 6614006"/>
                <a:gd name="connsiteX2" fmla="*/ 0 w 6406444"/>
                <a:gd name="connsiteY2" fmla="*/ 6614006 h 6614006"/>
                <a:gd name="connsiteX3" fmla="*/ 46023 w 6406444"/>
                <a:gd name="connsiteY3" fmla="*/ 0 h 6614006"/>
                <a:gd name="connsiteX4" fmla="*/ 0 w 6406444"/>
                <a:gd name="connsiteY4" fmla="*/ 33414 h 6614006"/>
                <a:gd name="connsiteX5" fmla="*/ 0 w 6406444"/>
                <a:gd name="connsiteY5" fmla="*/ 0 h 6614006"/>
                <a:gd name="connsiteX6" fmla="*/ 6406443 w 6406444"/>
                <a:gd name="connsiteY6" fmla="*/ 6254340 h 6614006"/>
                <a:gd name="connsiteX7" fmla="*/ 6406443 w 6406444"/>
                <a:gd name="connsiteY7" fmla="*/ 6614005 h 6614006"/>
                <a:gd name="connsiteX8" fmla="*/ 6398277 w 6406444"/>
                <a:gd name="connsiteY8" fmla="*/ 6614005 h 6614006"/>
                <a:gd name="connsiteX9" fmla="*/ 6230104 w 6406444"/>
                <a:gd name="connsiteY9" fmla="*/ 6382366 h 6614006"/>
                <a:gd name="connsiteX10" fmla="*/ 6406444 w 6406444"/>
                <a:gd name="connsiteY10" fmla="*/ 0 h 6614006"/>
                <a:gd name="connsiteX11" fmla="*/ 6406444 w 6406444"/>
                <a:gd name="connsiteY11" fmla="*/ 369039 h 6614006"/>
                <a:gd name="connsiteX12" fmla="*/ 3432104 w 6406444"/>
                <a:gd name="connsiteY12" fmla="*/ 2528457 h 6614006"/>
                <a:gd name="connsiteX13" fmla="*/ 1596403 w 6406444"/>
                <a:gd name="connsiteY13" fmla="*/ 0 h 66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06444" h="6614006">
                  <a:moveTo>
                    <a:pt x="0" y="5907441"/>
                  </a:moveTo>
                  <a:lnTo>
                    <a:pt x="512977" y="6614006"/>
                  </a:lnTo>
                  <a:lnTo>
                    <a:pt x="0" y="6614006"/>
                  </a:lnTo>
                  <a:close/>
                  <a:moveTo>
                    <a:pt x="46023" y="0"/>
                  </a:moveTo>
                  <a:lnTo>
                    <a:pt x="0" y="33414"/>
                  </a:lnTo>
                  <a:lnTo>
                    <a:pt x="0" y="0"/>
                  </a:lnTo>
                  <a:close/>
                  <a:moveTo>
                    <a:pt x="6406443" y="6254340"/>
                  </a:moveTo>
                  <a:lnTo>
                    <a:pt x="6406443" y="6614005"/>
                  </a:lnTo>
                  <a:lnTo>
                    <a:pt x="6398277" y="6614005"/>
                  </a:lnTo>
                  <a:lnTo>
                    <a:pt x="6230104" y="6382366"/>
                  </a:lnTo>
                  <a:close/>
                  <a:moveTo>
                    <a:pt x="6406444" y="0"/>
                  </a:moveTo>
                  <a:lnTo>
                    <a:pt x="6406444" y="369039"/>
                  </a:lnTo>
                  <a:lnTo>
                    <a:pt x="3432104" y="2528457"/>
                  </a:lnTo>
                  <a:lnTo>
                    <a:pt x="1596403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9" descr="Aesthetic Boho Blob Shape and Outline Flower 11382403 PNG">
              <a:extLst>
                <a:ext uri="{FF2B5EF4-FFF2-40B4-BE49-F238E27FC236}">
                  <a16:creationId xmlns:a16="http://schemas.microsoft.com/office/drawing/2014/main" id="{D8415BF2-0389-02AF-B713-C3B34AE6B0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12" b="59832"/>
            <a:stretch>
              <a:fillRect/>
            </a:stretch>
          </p:blipFill>
          <p:spPr bwMode="auto">
            <a:xfrm rot="824645">
              <a:off x="-347891" y="5020106"/>
              <a:ext cx="4983517" cy="2327951"/>
            </a:xfrm>
            <a:custGeom>
              <a:avLst/>
              <a:gdLst>
                <a:gd name="connsiteX0" fmla="*/ 0 w 4983517"/>
                <a:gd name="connsiteY0" fmla="*/ 0 h 2327951"/>
                <a:gd name="connsiteX1" fmla="*/ 4983517 w 4983517"/>
                <a:gd name="connsiteY1" fmla="*/ 0 h 2327951"/>
                <a:gd name="connsiteX2" fmla="*/ 4983517 w 4983517"/>
                <a:gd name="connsiteY2" fmla="*/ 1248304 h 2327951"/>
                <a:gd name="connsiteX3" fmla="*/ 569391 w 4983517"/>
                <a:gd name="connsiteY3" fmla="*/ 2327951 h 2327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83517" h="2327951">
                  <a:moveTo>
                    <a:pt x="0" y="0"/>
                  </a:moveTo>
                  <a:lnTo>
                    <a:pt x="4983517" y="0"/>
                  </a:lnTo>
                  <a:lnTo>
                    <a:pt x="4983517" y="1248304"/>
                  </a:lnTo>
                  <a:lnTo>
                    <a:pt x="569391" y="232795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1221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53077-073C-4404-123B-E4DA84695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D51865CE-F88C-00EC-EFF0-8524AD668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" b="2700"/>
          <a:stretch/>
        </p:blipFill>
        <p:spPr>
          <a:xfrm>
            <a:off x="5234834" y="1731814"/>
            <a:ext cx="5758269" cy="4195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7B280A3-3E9F-5F59-5351-FA36AD518C28}"/>
              </a:ext>
            </a:extLst>
          </p:cNvPr>
          <p:cNvGrpSpPr/>
          <p:nvPr/>
        </p:nvGrpSpPr>
        <p:grpSpPr>
          <a:xfrm>
            <a:off x="181340" y="1593505"/>
            <a:ext cx="10709683" cy="3477875"/>
            <a:chOff x="-1405284" y="2211838"/>
            <a:chExt cx="10651602" cy="347787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5A15D68-D044-7786-BA92-F0138C6C4215}"/>
                </a:ext>
              </a:extLst>
            </p:cNvPr>
            <p:cNvSpPr txBox="1"/>
            <p:nvPr/>
          </p:nvSpPr>
          <p:spPr>
            <a:xfrm>
              <a:off x="-1405284" y="2211838"/>
              <a:ext cx="4634214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Century Gothic" panose="020B0502020202020204" pitchFamily="34" charset="0"/>
                </a:rPr>
                <a:t>Once received from the cafeteria Program staff will fill in amounts for:</a:t>
              </a:r>
            </a:p>
            <a:p>
              <a:pPr marL="457200" indent="-182880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Century Gothic" panose="020B0502020202020204" pitchFamily="34" charset="0"/>
                </a:rPr>
                <a:t>Amount received</a:t>
              </a:r>
            </a:p>
            <a:p>
              <a:pPr marL="457200" indent="-182880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Century Gothic" panose="020B0502020202020204" pitchFamily="34" charset="0"/>
                </a:rPr>
                <a:t>Time and Temperature of each food item at the beginning and end of service. Initialing each item</a:t>
              </a:r>
            </a:p>
            <a:p>
              <a:pPr marL="457200" indent="-182880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Century Gothic" panose="020B0502020202020204" pitchFamily="34" charset="0"/>
                </a:rPr>
                <a:t>Children served </a:t>
              </a:r>
            </a:p>
            <a:p>
              <a:pPr marL="457200" indent="-182880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Century Gothic" panose="020B0502020202020204" pitchFamily="34" charset="0"/>
                </a:rPr>
                <a:t>Amount leftover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C9374AF-73ED-B1AC-78E2-37523E55B84F}"/>
                </a:ext>
              </a:extLst>
            </p:cNvPr>
            <p:cNvCxnSpPr>
              <a:cxnSpLocks/>
            </p:cNvCxnSpPr>
            <p:nvPr/>
          </p:nvCxnSpPr>
          <p:spPr>
            <a:xfrm>
              <a:off x="2925737" y="3870183"/>
              <a:ext cx="3116537" cy="30314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C6ADB48D-98AC-AF2B-20E5-32639F2777DD}"/>
                </a:ext>
              </a:extLst>
            </p:cNvPr>
            <p:cNvSpPr/>
            <p:nvPr/>
          </p:nvSpPr>
          <p:spPr>
            <a:xfrm>
              <a:off x="6251015" y="3502404"/>
              <a:ext cx="2995303" cy="15329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3550647-F680-F73E-777B-650534D070CE}"/>
              </a:ext>
            </a:extLst>
          </p:cNvPr>
          <p:cNvGrpSpPr/>
          <p:nvPr/>
        </p:nvGrpSpPr>
        <p:grpSpPr>
          <a:xfrm>
            <a:off x="-347891" y="4297394"/>
            <a:ext cx="16280778" cy="6406444"/>
            <a:chOff x="-347891" y="4297394"/>
            <a:chExt cx="16280778" cy="6406444"/>
          </a:xfrm>
        </p:grpSpPr>
        <p:pic>
          <p:nvPicPr>
            <p:cNvPr id="27" name="Picture 26" descr="Abstract Colorful Blob Shapes Element Design. 14273466 PNG">
              <a:extLst>
                <a:ext uri="{FF2B5EF4-FFF2-40B4-BE49-F238E27FC236}">
                  <a16:creationId xmlns:a16="http://schemas.microsoft.com/office/drawing/2014/main" id="{6406ED89-5C7E-21E5-3A3E-9F62EAAD38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358815">
              <a:off x="9422662" y="4193613"/>
              <a:ext cx="6406444" cy="6614006"/>
            </a:xfrm>
            <a:custGeom>
              <a:avLst/>
              <a:gdLst>
                <a:gd name="connsiteX0" fmla="*/ 0 w 6406444"/>
                <a:gd name="connsiteY0" fmla="*/ 5907441 h 6614006"/>
                <a:gd name="connsiteX1" fmla="*/ 512977 w 6406444"/>
                <a:gd name="connsiteY1" fmla="*/ 6614006 h 6614006"/>
                <a:gd name="connsiteX2" fmla="*/ 0 w 6406444"/>
                <a:gd name="connsiteY2" fmla="*/ 6614006 h 6614006"/>
                <a:gd name="connsiteX3" fmla="*/ 46023 w 6406444"/>
                <a:gd name="connsiteY3" fmla="*/ 0 h 6614006"/>
                <a:gd name="connsiteX4" fmla="*/ 0 w 6406444"/>
                <a:gd name="connsiteY4" fmla="*/ 33414 h 6614006"/>
                <a:gd name="connsiteX5" fmla="*/ 0 w 6406444"/>
                <a:gd name="connsiteY5" fmla="*/ 0 h 6614006"/>
                <a:gd name="connsiteX6" fmla="*/ 6406443 w 6406444"/>
                <a:gd name="connsiteY6" fmla="*/ 6254340 h 6614006"/>
                <a:gd name="connsiteX7" fmla="*/ 6406443 w 6406444"/>
                <a:gd name="connsiteY7" fmla="*/ 6614005 h 6614006"/>
                <a:gd name="connsiteX8" fmla="*/ 6398277 w 6406444"/>
                <a:gd name="connsiteY8" fmla="*/ 6614005 h 6614006"/>
                <a:gd name="connsiteX9" fmla="*/ 6230104 w 6406444"/>
                <a:gd name="connsiteY9" fmla="*/ 6382366 h 6614006"/>
                <a:gd name="connsiteX10" fmla="*/ 6406444 w 6406444"/>
                <a:gd name="connsiteY10" fmla="*/ 0 h 6614006"/>
                <a:gd name="connsiteX11" fmla="*/ 6406444 w 6406444"/>
                <a:gd name="connsiteY11" fmla="*/ 369039 h 6614006"/>
                <a:gd name="connsiteX12" fmla="*/ 3432104 w 6406444"/>
                <a:gd name="connsiteY12" fmla="*/ 2528457 h 6614006"/>
                <a:gd name="connsiteX13" fmla="*/ 1596403 w 6406444"/>
                <a:gd name="connsiteY13" fmla="*/ 0 h 66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06444" h="6614006">
                  <a:moveTo>
                    <a:pt x="0" y="5907441"/>
                  </a:moveTo>
                  <a:lnTo>
                    <a:pt x="512977" y="6614006"/>
                  </a:lnTo>
                  <a:lnTo>
                    <a:pt x="0" y="6614006"/>
                  </a:lnTo>
                  <a:close/>
                  <a:moveTo>
                    <a:pt x="46023" y="0"/>
                  </a:moveTo>
                  <a:lnTo>
                    <a:pt x="0" y="33414"/>
                  </a:lnTo>
                  <a:lnTo>
                    <a:pt x="0" y="0"/>
                  </a:lnTo>
                  <a:close/>
                  <a:moveTo>
                    <a:pt x="6406443" y="6254340"/>
                  </a:moveTo>
                  <a:lnTo>
                    <a:pt x="6406443" y="6614005"/>
                  </a:lnTo>
                  <a:lnTo>
                    <a:pt x="6398277" y="6614005"/>
                  </a:lnTo>
                  <a:lnTo>
                    <a:pt x="6230104" y="6382366"/>
                  </a:lnTo>
                  <a:close/>
                  <a:moveTo>
                    <a:pt x="6406444" y="0"/>
                  </a:moveTo>
                  <a:lnTo>
                    <a:pt x="6406444" y="369039"/>
                  </a:lnTo>
                  <a:lnTo>
                    <a:pt x="3432104" y="2528457"/>
                  </a:lnTo>
                  <a:lnTo>
                    <a:pt x="1596403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9" descr="Aesthetic Boho Blob Shape and Outline Flower 11382403 PNG">
              <a:extLst>
                <a:ext uri="{FF2B5EF4-FFF2-40B4-BE49-F238E27FC236}">
                  <a16:creationId xmlns:a16="http://schemas.microsoft.com/office/drawing/2014/main" id="{5331AFC1-7971-5A14-F996-9BCBBA008B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12" b="59832"/>
            <a:stretch>
              <a:fillRect/>
            </a:stretch>
          </p:blipFill>
          <p:spPr bwMode="auto">
            <a:xfrm rot="824645">
              <a:off x="-347891" y="5020106"/>
              <a:ext cx="4983517" cy="2327951"/>
            </a:xfrm>
            <a:custGeom>
              <a:avLst/>
              <a:gdLst>
                <a:gd name="connsiteX0" fmla="*/ 0 w 4983517"/>
                <a:gd name="connsiteY0" fmla="*/ 0 h 2327951"/>
                <a:gd name="connsiteX1" fmla="*/ 4983517 w 4983517"/>
                <a:gd name="connsiteY1" fmla="*/ 0 h 2327951"/>
                <a:gd name="connsiteX2" fmla="*/ 4983517 w 4983517"/>
                <a:gd name="connsiteY2" fmla="*/ 1248304 h 2327951"/>
                <a:gd name="connsiteX3" fmla="*/ 569391 w 4983517"/>
                <a:gd name="connsiteY3" fmla="*/ 2327951 h 2327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83517" h="2327951">
                  <a:moveTo>
                    <a:pt x="0" y="0"/>
                  </a:moveTo>
                  <a:lnTo>
                    <a:pt x="4983517" y="0"/>
                  </a:lnTo>
                  <a:lnTo>
                    <a:pt x="4983517" y="1248304"/>
                  </a:lnTo>
                  <a:lnTo>
                    <a:pt x="569391" y="232795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F25ACA6-4150-A331-4321-B61B71B3D2C3}"/>
              </a:ext>
            </a:extLst>
          </p:cNvPr>
          <p:cNvSpPr/>
          <p:nvPr/>
        </p:nvSpPr>
        <p:spPr>
          <a:xfrm>
            <a:off x="628932" y="902170"/>
            <a:ext cx="1143637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2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Daily transport records are used whenever</a:t>
            </a:r>
            <a:r>
              <a:rPr lang="en-US" sz="2000" dirty="0">
                <a:latin typeface="Century Gothic" panose="020B0502020202020204" pitchFamily="34" charset="0"/>
              </a:rPr>
              <a:t> food is being served outside of FSD hands. </a:t>
            </a:r>
          </a:p>
          <a:p>
            <a:pPr marL="0" marR="0" lvl="2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342900" marR="0" lvl="2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612C2CB-D308-D8CB-B9EF-88D212EB6B5F}"/>
              </a:ext>
            </a:extLst>
          </p:cNvPr>
          <p:cNvSpPr txBox="1">
            <a:spLocks/>
          </p:cNvSpPr>
          <p:nvPr/>
        </p:nvSpPr>
        <p:spPr>
          <a:xfrm>
            <a:off x="979445" y="30909"/>
            <a:ext cx="115345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WEEKEND DAILY TRANSPORT RECORD</a:t>
            </a:r>
          </a:p>
        </p:txBody>
      </p:sp>
    </p:spTree>
    <p:extLst>
      <p:ext uri="{BB962C8B-B14F-4D97-AF65-F5344CB8AC3E}">
        <p14:creationId xmlns:p14="http://schemas.microsoft.com/office/powerpoint/2010/main" val="196562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PebbleVTI">
  <a:themeElements>
    <a:clrScheme name="Blush 3">
      <a:dk1>
        <a:sysClr val="windowText" lastClr="000000"/>
      </a:dk1>
      <a:lt1>
        <a:sysClr val="window" lastClr="FFFFFF"/>
      </a:lt1>
      <a:dk2>
        <a:srgbClr val="B15E4E"/>
      </a:dk2>
      <a:lt2>
        <a:srgbClr val="FFFFFF"/>
      </a:lt2>
      <a:accent1>
        <a:srgbClr val="C5B096"/>
      </a:accent1>
      <a:accent2>
        <a:srgbClr val="ECA855"/>
      </a:accent2>
      <a:accent3>
        <a:srgbClr val="9BBFB0"/>
      </a:accent3>
      <a:accent4>
        <a:srgbClr val="A9AEA7"/>
      </a:accent4>
      <a:accent5>
        <a:srgbClr val="6A787C"/>
      </a:accent5>
      <a:accent6>
        <a:srgbClr val="3B4345"/>
      </a:accent6>
      <a:hlink>
        <a:srgbClr val="ECA855"/>
      </a:hlink>
      <a:folHlink>
        <a:srgbClr val="6A392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5320</TotalTime>
  <Words>1512</Words>
  <Application>Microsoft Office PowerPoint</Application>
  <PresentationFormat>Widescreen</PresentationFormat>
  <Paragraphs>213</Paragraphs>
  <Slides>42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ADLaM Display</vt:lpstr>
      <vt:lpstr>Aptos</vt:lpstr>
      <vt:lpstr>Arial</vt:lpstr>
      <vt:lpstr>Avenir Next LT Pro</vt:lpstr>
      <vt:lpstr>Avenir Next LT Pro Light</vt:lpstr>
      <vt:lpstr>Blackadder ITC</vt:lpstr>
      <vt:lpstr>Calibri</vt:lpstr>
      <vt:lpstr>Century Gothic</vt:lpstr>
      <vt:lpstr>Sitka Subheading</vt:lpstr>
      <vt:lpstr>Source Sans Pro SemiBold</vt:lpstr>
      <vt:lpstr>Wingdings</vt:lpstr>
      <vt:lpstr>PebbleVTI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WEEKEND FIELD TRIPS</vt:lpstr>
      <vt:lpstr>PowerPoint Presentation</vt:lpstr>
      <vt:lpstr>WEEKEND SUPPER SERVICE MEAL COUNT 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Wheeler, Lareina</dc:creator>
  <cp:lastModifiedBy>Wheeler, Lareina</cp:lastModifiedBy>
  <cp:revision>42</cp:revision>
  <dcterms:created xsi:type="dcterms:W3CDTF">2024-06-06T18:00:26Z</dcterms:created>
  <dcterms:modified xsi:type="dcterms:W3CDTF">2025-10-16T18:45:11Z</dcterms:modified>
</cp:coreProperties>
</file>